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handoutMasterIdLst>
    <p:handoutMasterId r:id="rId49"/>
  </p:handoutMasterIdLst>
  <p:sldIdLst>
    <p:sldId id="1074" r:id="rId2"/>
    <p:sldId id="1135" r:id="rId3"/>
    <p:sldId id="1166" r:id="rId4"/>
    <p:sldId id="1167" r:id="rId5"/>
    <p:sldId id="1169" r:id="rId6"/>
    <p:sldId id="1171" r:id="rId7"/>
    <p:sldId id="1170" r:id="rId8"/>
    <p:sldId id="1172" r:id="rId9"/>
    <p:sldId id="1173" r:id="rId10"/>
    <p:sldId id="1174" r:id="rId11"/>
    <p:sldId id="1176" r:id="rId12"/>
    <p:sldId id="1177" r:id="rId13"/>
    <p:sldId id="1178" r:id="rId14"/>
    <p:sldId id="1179" r:id="rId15"/>
    <p:sldId id="1180" r:id="rId16"/>
    <p:sldId id="1181" r:id="rId17"/>
    <p:sldId id="1175" r:id="rId18"/>
    <p:sldId id="1183" r:id="rId19"/>
    <p:sldId id="1184" r:id="rId20"/>
    <p:sldId id="1185" r:id="rId21"/>
    <p:sldId id="1186" r:id="rId22"/>
    <p:sldId id="1187" r:id="rId23"/>
    <p:sldId id="1188" r:id="rId24"/>
    <p:sldId id="1189" r:id="rId25"/>
    <p:sldId id="1190" r:id="rId26"/>
    <p:sldId id="1191" r:id="rId27"/>
    <p:sldId id="1192" r:id="rId28"/>
    <p:sldId id="1193" r:id="rId29"/>
    <p:sldId id="1194" r:id="rId30"/>
    <p:sldId id="1195" r:id="rId31"/>
    <p:sldId id="1196" r:id="rId32"/>
    <p:sldId id="1197" r:id="rId33"/>
    <p:sldId id="1198" r:id="rId34"/>
    <p:sldId id="1199" r:id="rId35"/>
    <p:sldId id="1200" r:id="rId36"/>
    <p:sldId id="1201" r:id="rId37"/>
    <p:sldId id="1202" r:id="rId38"/>
    <p:sldId id="1203" r:id="rId39"/>
    <p:sldId id="1204" r:id="rId40"/>
    <p:sldId id="1205" r:id="rId41"/>
    <p:sldId id="1206" r:id="rId42"/>
    <p:sldId id="1207" r:id="rId43"/>
    <p:sldId id="1208" r:id="rId44"/>
    <p:sldId id="1209" r:id="rId45"/>
    <p:sldId id="1210" r:id="rId46"/>
    <p:sldId id="1165"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36">
          <p15:clr>
            <a:srgbClr val="A4A3A4"/>
          </p15:clr>
        </p15:guide>
        <p15:guide id="4" orient="horz" pos="3984">
          <p15:clr>
            <a:srgbClr val="A4A3A4"/>
          </p15:clr>
        </p15:guide>
        <p15:guide id="5" orient="horz" pos="912">
          <p15:clr>
            <a:srgbClr val="A4A3A4"/>
          </p15:clr>
        </p15:guide>
        <p15:guide id="6" orient="horz" pos="768">
          <p15:clr>
            <a:srgbClr val="A4A3A4"/>
          </p15:clr>
        </p15:guide>
        <p15:guide id="7" orient="horz" pos="1392">
          <p15:clr>
            <a:srgbClr val="A4A3A4"/>
          </p15:clr>
        </p15:guide>
        <p15:guide id="8" orient="horz" pos="1152">
          <p15:clr>
            <a:srgbClr val="A4A3A4"/>
          </p15:clr>
        </p15:guide>
        <p15:guide id="9" pos="288">
          <p15:clr>
            <a:srgbClr val="A4A3A4"/>
          </p15:clr>
        </p15:guide>
        <p15:guide id="10"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FA3"/>
    <a:srgbClr val="D4EAE4"/>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36" autoAdjust="0"/>
    <p:restoredTop sz="85714" autoAdjust="0"/>
  </p:normalViewPr>
  <p:slideViewPr>
    <p:cSldViewPr>
      <p:cViewPr varScale="1">
        <p:scale>
          <a:sx n="109" d="100"/>
          <a:sy n="109" d="100"/>
        </p:scale>
        <p:origin x="2520" y="184"/>
      </p:cViewPr>
      <p:guideLst>
        <p:guide orient="horz" pos="2160"/>
        <p:guide pos="2880"/>
        <p:guide orient="horz" pos="336"/>
        <p:guide orient="horz" pos="3984"/>
        <p:guide orient="horz" pos="912"/>
        <p:guide orient="horz" pos="768"/>
        <p:guide orient="horz" pos="1392"/>
        <p:guide orient="horz" pos="1152"/>
        <p:guide pos="288"/>
        <p:guide pos="5424"/>
      </p:guideLst>
    </p:cSldViewPr>
  </p:slideViewPr>
  <p:outlineViewPr>
    <p:cViewPr>
      <p:scale>
        <a:sx n="33" d="100"/>
        <a:sy n="33" d="100"/>
      </p:scale>
      <p:origin x="0" y="2017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8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9/8/21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9/8/21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23339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3490570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12497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Box 8"/>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887980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30480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4495800"/>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20580261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47675" y="2771775"/>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686175"/>
            <a:ext cx="8153400" cy="685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5"/>
          </p:nvPr>
        </p:nvSpPr>
        <p:spPr>
          <a:xfrm>
            <a:off x="457200" y="5029200"/>
            <a:ext cx="8153400" cy="76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Tree>
    <p:extLst>
      <p:ext uri="{BB962C8B-B14F-4D97-AF65-F5344CB8AC3E}">
        <p14:creationId xmlns:p14="http://schemas.microsoft.com/office/powerpoint/2010/main" val="18363517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83790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9/8/21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9/8/21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7" name="TextBox 6"/>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3" name="Text Placeholder 2"/>
          <p:cNvSpPr>
            <a:spLocks noGrp="1"/>
          </p:cNvSpPr>
          <p:nvPr>
            <p:ph type="body" sz="quarter" idx="16"/>
          </p:nvPr>
        </p:nvSpPr>
        <p:spPr>
          <a:xfrm>
            <a:off x="2362200" y="4038600"/>
            <a:ext cx="6400800" cy="2590801"/>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165830498"/>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9/8/21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9/8/21</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9/8/21</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9/8/21</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Box 11"/>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a:latin typeface="Verdana" panose="020B0604030504040204" pitchFamily="34" charset="0"/>
              </a:rPr>
              <a:t>Copyright © 2020 Pearson Education, Inc. All Rights Reserved</a:t>
            </a:r>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59676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9/8/21</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9/8/21</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532389" y="6378267"/>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2020, 2017, 2015 Pearson Education, Inc. All Rights Reserved</a:t>
            </a:r>
          </a:p>
        </p:txBody>
      </p:sp>
      <p:pic>
        <p:nvPicPr>
          <p:cNvPr id="10" name="Picture 9" descr="Pearson Logo"/>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65" r:id="rId10"/>
    <p:sldLayoutId id="2147483666" r:id="rId11"/>
    <p:sldLayoutId id="2147483663" r:id="rId12"/>
    <p:sldLayoutId id="2147483651" r:id="rId13"/>
    <p:sldLayoutId id="2147483654" r:id="rId14"/>
    <p:sldLayoutId id="2147483655" r:id="rId15"/>
    <p:sldLayoutId id="2147483664" r:id="rId16"/>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9.xml"/><Relationship Id="rId1" Type="http://schemas.openxmlformats.org/officeDocument/2006/relationships/slideLayout" Target="../slideLayouts/slideLayout9.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35.sv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0052"/>
            <a:ext cx="8154969" cy="555748"/>
          </a:xfrm>
        </p:spPr>
        <p:txBody>
          <a:bodyPr wrap="square">
            <a:noAutofit/>
          </a:bodyPr>
          <a:lstStyle/>
          <a:p>
            <a:pPr>
              <a:lnSpc>
                <a:spcPct val="90000"/>
              </a:lnSpc>
              <a:spcAft>
                <a:spcPts val="125"/>
              </a:spcAft>
              <a:defRPr/>
            </a:pPr>
            <a:r>
              <a:rPr lang="en-IN" sz="3600" dirty="0">
                <a:latin typeface="+mj-lt"/>
              </a:rPr>
              <a:t>Database Concepts</a:t>
            </a:r>
          </a:p>
        </p:txBody>
      </p:sp>
      <p:sp>
        <p:nvSpPr>
          <p:cNvPr id="3" name="Text Placeholder 2"/>
          <p:cNvSpPr>
            <a:spLocks noGrp="1"/>
          </p:cNvSpPr>
          <p:nvPr>
            <p:ph type="body" sz="quarter" idx="13"/>
          </p:nvPr>
        </p:nvSpPr>
        <p:spPr>
          <a:xfrm>
            <a:off x="456677" y="809625"/>
            <a:ext cx="8153923" cy="333375"/>
          </a:xfrm>
        </p:spPr>
        <p:txBody>
          <a:bodyPr wrap="square">
            <a:noAutofit/>
          </a:bodyPr>
          <a:lstStyle/>
          <a:p>
            <a:r>
              <a:rPr lang="en-US" altLang="en-US" dirty="0"/>
              <a:t>Ninth</a:t>
            </a:r>
            <a:r>
              <a:rPr lang="en-US" altLang="en-US" dirty="0">
                <a:solidFill>
                  <a:srgbClr val="FFFFFF"/>
                </a:solidFill>
              </a:rPr>
              <a:t> </a:t>
            </a:r>
            <a:r>
              <a:rPr lang="en-US" dirty="0"/>
              <a:t>Edition</a:t>
            </a:r>
            <a:endParaRPr lang="en-IN" dirty="0"/>
          </a:p>
        </p:txBody>
      </p:sp>
      <p:sp>
        <p:nvSpPr>
          <p:cNvPr id="4" name="Text Placeholder 3"/>
          <p:cNvSpPr>
            <a:spLocks noGrp="1"/>
          </p:cNvSpPr>
          <p:nvPr>
            <p:ph type="body" sz="quarter" idx="14"/>
          </p:nvPr>
        </p:nvSpPr>
        <p:spPr>
          <a:xfrm>
            <a:off x="4554728" y="2497663"/>
            <a:ext cx="4055871" cy="550337"/>
          </a:xfrm>
        </p:spPr>
        <p:txBody>
          <a:bodyPr wrap="square">
            <a:noAutofit/>
          </a:bodyPr>
          <a:lstStyle/>
          <a:p>
            <a:r>
              <a:rPr lang="en-US" sz="3200" dirty="0"/>
              <a:t>Chapter 1</a:t>
            </a:r>
          </a:p>
        </p:txBody>
      </p:sp>
      <p:sp>
        <p:nvSpPr>
          <p:cNvPr id="5" name="Text Placeholder 5"/>
          <p:cNvSpPr>
            <a:spLocks noGrp="1"/>
          </p:cNvSpPr>
          <p:nvPr>
            <p:ph type="body" sz="quarter" idx="15"/>
          </p:nvPr>
        </p:nvSpPr>
        <p:spPr>
          <a:xfrm>
            <a:off x="4572000" y="3171825"/>
            <a:ext cx="4041101" cy="333375"/>
          </a:xfrm>
        </p:spPr>
        <p:txBody>
          <a:bodyPr wrap="square">
            <a:noAutofit/>
          </a:bodyPr>
          <a:lstStyle/>
          <a:p>
            <a:pPr>
              <a:buClrTx/>
              <a:defRPr/>
            </a:pPr>
            <a:r>
              <a:rPr lang="en-IN" altLang="en-US" sz="2000" dirty="0">
                <a:ea typeface="Verdana" panose="020B0604030504040204" pitchFamily="34" charset="0"/>
                <a:cs typeface="Verdana" panose="020B0604030504040204" pitchFamily="34" charset="0"/>
              </a:rPr>
              <a:t>Getting Started</a:t>
            </a:r>
          </a:p>
        </p:txBody>
      </p:sp>
      <p:pic>
        <p:nvPicPr>
          <p:cNvPr id="7" name="Picture 2" descr="Front Cover: Database Concepts, Ninth Edition by Kroenke, Auer, Vandenberg and Y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5" y="1213551"/>
            <a:ext cx="3952985" cy="5060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6"/>
          </p:nvPr>
        </p:nvSpPr>
        <p:spPr>
          <a:xfrm>
            <a:off x="1828801" y="6421992"/>
            <a:ext cx="6781800" cy="207407"/>
          </a:xfrm>
        </p:spPr>
        <p:txBody>
          <a:bodyPr wrap="square">
            <a:noAutofit/>
          </a:bodyPr>
          <a:lstStyle/>
          <a:p>
            <a:pPr marL="0" indent="0" algn="r">
              <a:spcBef>
                <a:spcPts val="0"/>
              </a:spcBef>
              <a:buClrTx/>
              <a:buNone/>
              <a:defRPr/>
            </a:pPr>
            <a:r>
              <a:rPr lang="en-US" altLang="en-US" sz="1200" dirty="0">
                <a:latin typeface="Verdana"/>
                <a:ea typeface="Verdana" panose="020B0604030504040204" pitchFamily="34" charset="0"/>
                <a:cs typeface="Verdana" panose="020B0604030504040204" pitchFamily="34" charset="0"/>
              </a:rPr>
              <a:t>Copyright © 2020, 2017, 2015 Pearson Education, Inc. All Rights Reserved</a:t>
            </a:r>
          </a:p>
        </p:txBody>
      </p:sp>
    </p:spTree>
    <p:extLst>
      <p:ext uri="{BB962C8B-B14F-4D97-AF65-F5344CB8AC3E}">
        <p14:creationId xmlns:p14="http://schemas.microsoft.com/office/powerpoint/2010/main" val="29403758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1.8  The Advisor and Student Tables</a:t>
            </a:r>
          </a:p>
        </p:txBody>
      </p:sp>
      <p:pic>
        <p:nvPicPr>
          <p:cNvPr id="5122" name="Picture 2" descr="Adviser table:&#10;The columns are Adviser Last Name, Adviser First Name, Adviser Email. Few sample data are,&#10;1. Baker, Linda, Linda.Baker@ourcampus.edu&#10;2. Taing, Susan, Susan.Taing@ourcampus.edu&#10;3. Tran, Ken, Ken.Tran@ourcampus.edu&#10;Student table:&#10;The columns are S ID, Student Last Name, Student First Name, Student Email, Phone, Residence, Advisor Last Name.&#10;Couple of sample data for the above columns are as below:&#10;a. S0023; Andrews; Matthew; Matthew.Andrews@ourcampus.edu; 301-555-2225; 123 15th St Apt 21; Baker&#10;b. S0065; Fischer, Douglas, Douglas.Fischer@ourcampus.edu; 301-555-2277; Mckinley Room 109; Baker&#10;c. S0212; Marino; Chip; Chip.Marino@ourcampus.edu; 301-555-2243; 234 16th St Apt 32; Tran&#10;Linking of the two table:&#10;• Baker and Tran from Student table are linked to Baker and Tran in Adviser table to get the adviser data. STU-DENT data linked to ADVISER data via Adviser Last Name.&#10;"/>
          <p:cNvPicPr>
            <a:picLocks noChangeAspect="1" noChangeArrowheads="1"/>
          </p:cNvPicPr>
          <p:nvPr/>
        </p:nvPicPr>
        <p:blipFill rotWithShape="1">
          <a:blip r:embed="rId3">
            <a:extLst>
              <a:ext uri="{28A0092B-C50C-407E-A947-70E740481C1C}">
                <a14:useLocalDpi xmlns:a14="http://schemas.microsoft.com/office/drawing/2010/main" val="0"/>
              </a:ext>
            </a:extLst>
          </a:blip>
          <a:srcRect t="5303" b="5813"/>
          <a:stretch/>
        </p:blipFill>
        <p:spPr bwMode="auto">
          <a:xfrm>
            <a:off x="525753" y="1457325"/>
            <a:ext cx="8073445" cy="33147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71401"/>
            <a:ext cx="8153400" cy="324624"/>
          </a:xfrm>
        </p:spPr>
        <p:txBody>
          <a:bodyPr anchor="ct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514941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1107996"/>
          </a:xfrm>
        </p:spPr>
        <p:txBody>
          <a:bodyPr wrap="square">
            <a:noAutofit/>
          </a:bodyPr>
          <a:lstStyle/>
          <a:p>
            <a:r>
              <a:rPr lang="en-US" sz="3600" dirty="0">
                <a:latin typeface="+mj-lt"/>
              </a:rPr>
              <a:t>Figure 1.9  Modifying the Advisor and Student Tables</a:t>
            </a:r>
          </a:p>
        </p:txBody>
      </p:sp>
      <p:pic>
        <p:nvPicPr>
          <p:cNvPr id="6146" name="Picture 2" descr="All data is taken from Access 2019, Windows 10, Microsoft Corporation.&#10;Adviser table: Columns are Adviser Last Name, Adviser First Name and Adviser Email.&#10;• The Adviser Email is changed to Sue.Taing@ourcampus.edu. Though the data is changed, it remains consistent as this is the only row for the adviser that needs to be changed.&#10;• A new row is inserted for adviser as Yeats, Bill, Bill.yeats@ourcampus.edu. No STUDENT data is required.&#10;Student table: Columns are S ID, Student Last Name, Student First Name, Student Email, Phone, Residence, Advisor Last Name.&#10;• Seventh row of the student is deleted. No ADVISER data is lost.&#10;"/>
          <p:cNvPicPr>
            <a:picLocks noChangeAspect="1" noChangeArrowheads="1"/>
          </p:cNvPicPr>
          <p:nvPr/>
        </p:nvPicPr>
        <p:blipFill rotWithShape="1">
          <a:blip r:embed="rId3">
            <a:extLst>
              <a:ext uri="{28A0092B-C50C-407E-A947-70E740481C1C}">
                <a14:useLocalDpi xmlns:a14="http://schemas.microsoft.com/office/drawing/2010/main" val="0"/>
              </a:ext>
            </a:extLst>
          </a:blip>
          <a:srcRect t="5491" b="5548"/>
          <a:stretch/>
        </p:blipFill>
        <p:spPr bwMode="auto">
          <a:xfrm>
            <a:off x="525753" y="1447800"/>
            <a:ext cx="8073445"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3055473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1.10  The Department, Advisor, and Student Tables</a:t>
            </a:r>
          </a:p>
        </p:txBody>
      </p:sp>
      <p:pic>
        <p:nvPicPr>
          <p:cNvPr id="7170" name="Picture 2" descr="All data is taken from Access 2019, Windows 10, Microsoft Corporation.&#10;Table Department: Columns are Department Name, Department Phone, Admin Last Name, Admin First Name, Admin Email.&#10;Few sample data are &#10;• Accounting, 301-557-1011, Smith, Shawna, Shawna.Smith@ourcamps.edu;&#10;• Biology, 301-557-1021; Kelly, Chris, Chris.Kelly@ourcamps.edu&#10;We can insert DEPARTMENT data as needed— no ADVISER or STUDENT data are required.&#10;Table Adviser: Columns are Adviser Last Name, Adviser First Name and Adviser Email.&#10;Few sample data are&#10;• Baker, Linda, Linda.Baker@ourcampus.edu, Accounting&#10;• Green, George, George.Green@ourcamus.edu, Biology&#10;Table Student: Columns are S ID, Student Last Name, Student First Name, Student Email, Phone, Residence, Advisor Last Name.&#10;Few sample data are,&#10;a. S0023; Andrews; Matthew; Matthew.Andrews@ourcampus.edu; 301-555-2225; 123 15th St Apt 21; Baker&#10;b. S0065; Fischer, Douglas, Douglas.Fischer@ourcampus.edu; 301-555-2277; Mckinley Room 109; Baker&#10;c. S0212; Marino; Chip; Chip.Marino@ourcampus.edu; 301-555-2243; 234 16th St Apt 32; Tran&#10;Data linking:&#10;a. The Student is linked to the Adviser by Adviser Last Name.&#10;b. The Adviser is linked to Department by Department Name.&#10;We can change STUDENT Adviser Last Name as needed in Student table — new value is linked to its own data. &#10;The last row in Student table is deleted. We can delete STUDENT data as needed—no DEPARTMENT or ADVISER data is lost.&#10;"/>
          <p:cNvPicPr>
            <a:picLocks noChangeAspect="1" noChangeArrowheads="1"/>
          </p:cNvPicPr>
          <p:nvPr/>
        </p:nvPicPr>
        <p:blipFill rotWithShape="1">
          <a:blip r:embed="rId3">
            <a:extLst>
              <a:ext uri="{28A0092B-C50C-407E-A947-70E740481C1C}">
                <a14:useLocalDpi xmlns:a14="http://schemas.microsoft.com/office/drawing/2010/main" val="0"/>
              </a:ext>
            </a:extLst>
          </a:blip>
          <a:srcRect b="8649"/>
          <a:stretch/>
        </p:blipFill>
        <p:spPr bwMode="auto">
          <a:xfrm>
            <a:off x="565720" y="1408837"/>
            <a:ext cx="7993510" cy="447117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80926"/>
            <a:ext cx="8153400" cy="324624"/>
          </a:xfrm>
        </p:spPr>
        <p:txBody>
          <a:bodyPr anchor="ct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1372208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1.11  The Art Course List with Modification Problems</a:t>
            </a:r>
          </a:p>
        </p:txBody>
      </p:sp>
      <p:pic>
        <p:nvPicPr>
          <p:cNvPr id="8194" name="Picture 2" descr="The columns are Customer Last name, Customer First Name, Phone, Course Date, Amount Paid, Course and Fee.&#10;The data are:&#10;1. &#10;a. Customer Last Name: Johnson&#10;b. Customer First Name: Ariel&#10;c. Phone: 206-567-1234&#10;d. Course Date: October 10, 2019&#10;e. Amount Paid: $250.00&#10;f. Course: Adv Pastels&#10;g. Fee: $500.00&#10;2. &#10;a. Customer Last Name: Green&#10;b. Customer First Name: Robin&#10;c. Phone: 425-678-8765&#10;d. Course Date: September 15, 2019&#10;e. Amount Paid: $350.00&#10;f. Course: Beg Oils&#10;g. Fee: $350.00&#10;3. &#10;a. Customer Last Name: Jackson&#10;b. Customer First Name: Charles&#10;c. Phone: 360-789-3456&#10;d. Course Date: October 10, 2019&#10;e. Amount Paid: $50.00&#10;f. Course: Adv Pastels&#10;g. Fee: $500.00&#10;4. &#10;a. Customer Last Name: Johnson&#10;b. Customer First Name: Ariel&#10;c. Phone: 206-567-1234&#10;d. Course Date: March 15, 2019&#10;e. Amount Paid: $350.00&#10;f. Course: Int Pastels&#10;g. Fee: $350.00&#10;5. &#10;a. Customer Last Name: Pearson&#10;b. Customer First Name: Jeffery&#10;c. Phone: 206-567-2345&#10;d. Course Date: October 1, 2019&#10;e. Amount Paid: $500.00&#10;f. Course: Adv Pastels&#10;g. Fee: $500.00&#10;6. &#10;a. Customer Last Name: Sears&#10;b. Customer First Name: Miguel&#10;c. Phone: 360-789-4567&#10;d. Course Date: September 15, 2019&#10;e. Amount Paid: $350.00&#10;f. Course: Beg Oils&#10;g. Fee: $350.00&#10;7. &#10;a. Customer Last Name: Kyle&#10;b. Customer First Name: Leah&#10;c. Phone: 425-678-7654&#10;d. Course Date: November 15, 2019&#10;e. Amount Paid: $250.00&#10;f. Course: Adv Pastels&#10;g. Fee: $500.00&#10;8. &#10;a. Customer Last Name: Myers&#10;b. Customer First Name: Lynda&#10;c. Phone: 360-789-5678&#10;d. Course Date: October 15, 2019&#10;e. Amount Paid: $0&#10;f. Course: Beg Oils&#10;g. Fee: $350.00&#10;Below questions are asked on the screenshot pointing to specific data.&#10;1. Pointing to the column fee the question is, how to enter the fee for a new course?&#10;2. Pointing to the column course date the question is, what is the consequences of changing this date?&#10;3. What are the consequences of deleting the fifth row?&#10;"/>
          <p:cNvPicPr>
            <a:picLocks noChangeAspect="1" noChangeArrowheads="1"/>
          </p:cNvPicPr>
          <p:nvPr/>
        </p:nvPicPr>
        <p:blipFill rotWithShape="1">
          <a:blip r:embed="rId3">
            <a:extLst>
              <a:ext uri="{28A0092B-C50C-407E-A947-70E740481C1C}">
                <a14:useLocalDpi xmlns:a14="http://schemas.microsoft.com/office/drawing/2010/main" val="0"/>
              </a:ext>
            </a:extLst>
          </a:blip>
          <a:srcRect t="12319" b="12681"/>
          <a:stretch/>
        </p:blipFill>
        <p:spPr bwMode="auto">
          <a:xfrm>
            <a:off x="516228" y="1828800"/>
            <a:ext cx="8073445" cy="163203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71401"/>
            <a:ext cx="8153400" cy="324624"/>
          </a:xfrm>
        </p:spPr>
        <p:txBody>
          <a:bodyPr anchor="ctr">
            <a:noAutofit/>
          </a:bodyPr>
          <a:lstStyle/>
          <a:p>
            <a:pPr marL="0" indent="0">
              <a:buNone/>
            </a:pPr>
            <a:r>
              <a:rPr lang="en-US" sz="1800" dirty="0"/>
              <a:t>Excel 2019, Windows 10, Microsoft Corporation.</a:t>
            </a:r>
          </a:p>
        </p:txBody>
      </p:sp>
    </p:spTree>
    <p:extLst>
      <p:ext uri="{BB962C8B-B14F-4D97-AF65-F5344CB8AC3E}">
        <p14:creationId xmlns:p14="http://schemas.microsoft.com/office/powerpoint/2010/main" val="2625684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1.12  The Art Course Database Tables</a:t>
            </a:r>
          </a:p>
        </p:txBody>
      </p:sp>
      <p:pic>
        <p:nvPicPr>
          <p:cNvPr id="9218" name="Picture 2" descr="All data is taken from Access 2019, Windows 10, Microsoft Corporation.&#10;&#10;Customer table: Columns are Customer Number, Customer Last Name, Customer First Name, Phone&#10;Sample data: 1, Johnson, Ariel, 206-567-1234&#10;&#10;Course table: Columns are Course Number, Course, Course Date and Fee&#10;Sample data: 1, Adv Pastels, 10/1/2019, $500.00&#10;&#10;Enrollment table: Columns are Customer Number, Course Number, Amount Paid&#10;Sample data: 1, 1, $250.00&#10;Data linking:&#10;Enrollment is linked to customer by customer number and to course by course number.&#10;1. We can change Course Date in Course table without problems as this is the only place that the date should be changed.&#10;2. We can insert new COURSE data as needed in course table. &#10;3. We can delete ENROLLMENT rows as needed from enrollment table— no adverse consequences.&#10;"/>
          <p:cNvPicPr>
            <a:picLocks noChangeAspect="1" noChangeArrowheads="1"/>
          </p:cNvPicPr>
          <p:nvPr/>
        </p:nvPicPr>
        <p:blipFill rotWithShape="1">
          <a:blip r:embed="rId3">
            <a:extLst>
              <a:ext uri="{28A0092B-C50C-407E-A947-70E740481C1C}">
                <a14:useLocalDpi xmlns:a14="http://schemas.microsoft.com/office/drawing/2010/main" val="0"/>
              </a:ext>
            </a:extLst>
          </a:blip>
          <a:srcRect t="4260" b="4450"/>
          <a:stretch/>
        </p:blipFill>
        <p:spPr bwMode="auto">
          <a:xfrm>
            <a:off x="1173008" y="1416737"/>
            <a:ext cx="6817035" cy="44912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80926"/>
            <a:ext cx="8153400" cy="324624"/>
          </a:xfrm>
        </p:spPr>
        <p:txBody>
          <a:bodyPr anchor="ct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2117463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1.13  The Project Equipment List as a Spreadsheet</a:t>
            </a:r>
          </a:p>
        </p:txBody>
      </p:sp>
      <p:pic>
        <p:nvPicPr>
          <p:cNvPr id="10242" name="Picture 2" descr="The columns in the spreadsheet are Project Name, Owner contact, Phone, Category, Quantity, Item Description, Unit Price, Extended Price, Supplier, Discount. The data provided is,&#10;The information given is as follows:&#10;1. &#10;a. Project Name: Highland House&#10;b. Owner Contract: Elizabeth Barnaby&#10;c. Phone: 555-444-8899&#10;d. Category: Electrical&#10;e. Quantity: 1&#10;f. Item Description: 200 Amp Panel&#10;g. Unit Price: $170.00&#10;h. Extended Price: $170.00&#10;i. Supplier: NW Electric&#10;j. Discount: 25.00 percent&#10;2. &#10;a. Project Name: Highland House&#10;b. Owner Contract: Elizabeth Barnaby&#10;c. Phone: 555-444-8899&#10;d. Category: Electrical&#10;e. Quantity: 3&#10;f. Item Description: 50 Watt Breaker&#10;g. Unit Price: $60.00&#10;h. Extended Price: $180.00&#10;i. Supplier: NW Electric&#10;j. Discount: 25.00 percent&#10;3. &#10;a. Project Name: Highland House&#10;b. Owner Contract: Elizabeth Barnaby&#10;c. Phone: 555-444-8899&#10;d. Category: Electrical&#10;e. Quantity: 7&#10;f. Item Description: 20 Watt Breaker&#10;g. Unit Price: $35.00&#10;h. Extended Price: $245.00&#10;i. Supplier: NW Electric&#10;j. Discount: 25.00 percent&#10;4. &#10;a. Project Name: Highland House&#10;b. Owner Contract: Elizabeth Barnaby&#10;c. Phone: 555-444-8899&#10;d. Category: Electrical&#10;e. Quantity: 15&#10;f. Item Description: 15 Watt Breaker&#10;g. Unit Price: $35.00&#10;h. Extended Price: $525.00&#10;i. Supplier: NW Electric&#10;j. Discount: 25.00 percent&#10;5. &#10;a. Project Name: Highland House&#10;b. Owner Contract: Elizabeth Barnaby&#10;c. Phone: 555-444-8899&#10;d. Category: Electrical&#10;e. Quantity: 200&#10;f. Item Description: 12 ga, 3 wire, per foot&#10;g. Unit Price: $1.50&#10;h. Extended Price: $300.00&#10;i. Supplier: EB Supplies&#10;j. Discount: 15.00 percent&#10;6. &#10;a. Project Name: Highland House&#10;b. Owner Contract: Elizabeth Barnaby&#10;c. Phone: 555-444-8899&#10;d. Category: Electrical&#10;e. Quantity: 300&#10;f. Item Description: 14 ga, 3 wire, per foot&#10;g. Unit Price: $1.25&#10;h. Extended Price: $375.00&#10;i. Supplier: EB Supplies&#10;j. Discount: 15.00 percent&#10;7. &#10;a. Project Name: Baker Remodel&#10;b. Owner Contract: John Stanley&#10;c. Phone: 555-787-8392&#10;d. Category: Exterior&#10;e. Quantity: 35&#10;f. Item Description: Siding, 4 multiplied by 8 feet&#10;g. Unit Price: $22.50&#10;h. Extended Price: $787.00&#10;i. Supplier: Contractor, Inc.&#10;j. Discount: 35.00 percent&#10;8. &#10;a. Project Name: Highland House&#10;b. Owner Contract: Elizabeth Barnaby &#10;c. Phone: 555-444-8899&#10;d. Category: Electrical&#10;e. Quantity: 10&#10;f. Item Description: 15 Watt Breaker&#10;g. Unit Price: $35.00&#10;h. Extended Price: $350.00&#10;i. Supplier: EB Supplies&#10;j. Discount: 15.00 percent&#10;9. &#10;a. Project Name: Baker Remodel&#10;b. Owner Contract: John Stanley&#10;c. Phone: 555-787-8392&#10;d. Category: Exterior&#10;e. Quantity: 28&#10;f. Item Description:1 multiplied by 4 – 8 feet&#10;g. Unit Price: $4.75&#10;h. Extended Price: $133.00&#10;i. Supplier: Contractor, Inc.&#10;j. Discount: 35.00 percent&#10;10. &#10;a. Project Name: Baker Remodel&#10;b. Owner Contract: John Stanley&#10;c. Phone: 555-787-8392&#10;d. Category: Exterior&#10;e. Quantity: 100&#10;f. Item Description: Cedar Shingles, bundle&#10;g. Unit Price: $65.00&#10;h. Extended Price: $6,500.00&#10;i. Supplier: Contractor, Inc.&#10;j. Discount: 35.00 percent&#10;11. &#10;a. Project Name: Highland House&#10;b. Owner Contract: Elizabeth Barnaby&#10;c. Phone: 555-444-8899&#10;d. Category: Interior&#10;e. Quantity: 15&#10;f. Item Description: Door&#10;g. Unit Price: $275.00&#10;h. Extended Price: $4,125.00&#10;i. Supplier: Interior, Inc.&#10;j. Discount: 15.00 percent&#10;12. &#10;a. Project Name: Highland House&#10;b. Owner Contract: Elizabeth Barnaby&#10;c. Phone: 555-444-8899&#10;d. Category: Interior&#10;e. Quantity: 15&#10;f. Item Description: Door Hinge Set&#10;g. Unit Price: $29.95&#10;h. Extended Price: $449.25&#10;i. Supplier: Interior, Inc.&#10;j. Discount: 15.00 percent&#10;13. &#10;a. Project Name: Highland House&#10;b. Owner Contract: Elizabeth Barnaby&#10;c. Phone: 555-444-8899&#10;d. Category: Interior&#10;e. Quantity: 15&#10;f. Item Description: Door Handle Set&#10;g. Unit Price: $52.50&#10;h. Extended Price: $787.50&#10;i. Supplier: Interior, Inc.&#10;j. Discount: 15.00 percent&#10;14. &#10;a. Project Name: Hew Remodel&#10;b. Owner Contract: Ralph Hew&#10;c. Phone: 555-298 4244&#10;d. Category: Electrical&#10;e. Quantity: 1&#10;f. Item Description: Panel, 200 Amp&#10;g. Unit Price: $170.00&#10;h. Extended Price: $170.00&#10;i. Supplier: NW Electric&#10;j. Discount: 25.00 percent&#10;15. &#10;a. Project Name: Hew Remodel&#10;b. Owner Contract: Ralph Hew&#10;c. Phone: 555-298 4244&#10;d. Category: Electrical&#10;e. Quantity: 2&#10;f. Item Description: 50 Watt Breaker&#10;g. Unit Price: $60.00&#10;h. Extended Price: $120.00&#10;i. Supplier: NW Electric&#10;j. Discount: 25.00 percent&#10;16. &#10;a. Project Name: Hew Remodel&#10;b. Owner Contract: Ralph Hew&#10;c. Phone: 555-298 4244&#10;d. Category: Electrical&#10;e. Quantity: 5&#10;f. Item Description: 20 Watt Breaker&#10;g. Unit Price: $35.00&#10;h. Extended Price: $175.00&#10;i. Supplier: NW Electric&#10;j. Discount: 25.00 percent&#10;17. &#10;a. Project Name: Hew Remodel&#10;b. Owner Contract: Ralph Hew&#10;c. Phone: 555-298 4244&#10;d. Category: Electrical&#10;e. Quantity: 20&#10;f. Item Description: 15 Watt Breaker&#10;g. Unit Price: $35.00&#10;h. Extended Price: $700.00&#10;i. Supplier: NW Electric&#10;j. Discount: 25.00 percent&#10;18. &#10;a. Project Name: Hew Remodel&#10;b. Owner Contract: Ralph Hew&#10;c. Phone: 555-298 4244&#10;d. Category: Electrical&#10;e. Quantity: 150&#10;f. Item Description: 12 ga, 3 Wire, per foot&#10;g. Unit Price: $1.50&#10;h. Extended Price: $225.00&#10;i. Supplier: NW Electric&#10;j. Discount: 25.00 percent&#10;19. &#10;a. Project Name: Hew Remodel&#10;b. Owner Contract: Ralph Hew&#10;c. Phone: 555-298 4244&#10;d. Category: Electrical&#10;e. Quantity: 300&#10;f. Item Description: 14 ga, 3 Wire, per foot&#10;g. Unit Price: $1.25&#10;h. Extended Price: $375.00&#10;i. Supplier: NW Electric&#10;j. Discount: 25.00 percent&#10;"/>
          <p:cNvPicPr>
            <a:picLocks noChangeAspect="1" noChangeArrowheads="1"/>
          </p:cNvPicPr>
          <p:nvPr/>
        </p:nvPicPr>
        <p:blipFill rotWithShape="1">
          <a:blip r:embed="rId3">
            <a:extLst>
              <a:ext uri="{28A0092B-C50C-407E-A947-70E740481C1C}">
                <a14:useLocalDpi xmlns:a14="http://schemas.microsoft.com/office/drawing/2010/main" val="0"/>
              </a:ext>
            </a:extLst>
          </a:blip>
          <a:srcRect t="5519" b="5519"/>
          <a:stretch/>
        </p:blipFill>
        <p:spPr bwMode="auto">
          <a:xfrm>
            <a:off x="653997" y="1446442"/>
            <a:ext cx="7836006" cy="4479464"/>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chor="ctr">
            <a:noAutofit/>
          </a:bodyPr>
          <a:lstStyle/>
          <a:p>
            <a:pPr marL="0" indent="0">
              <a:buNone/>
            </a:pPr>
            <a:r>
              <a:rPr lang="en-US" sz="1800" dirty="0"/>
              <a:t>Excel 2019, Windows 10, Microsoft Corporation.</a:t>
            </a:r>
          </a:p>
        </p:txBody>
      </p:sp>
    </p:spTree>
    <p:extLst>
      <p:ext uri="{BB962C8B-B14F-4D97-AF65-F5344CB8AC3E}">
        <p14:creationId xmlns:p14="http://schemas.microsoft.com/office/powerpoint/2010/main" val="268168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1.14  The Project Equipment Database Tables</a:t>
            </a:r>
          </a:p>
        </p:txBody>
      </p:sp>
      <p:pic>
        <p:nvPicPr>
          <p:cNvPr id="11266" name="Picture 2" descr="• The columns of the project table are Project ID, Project Name, Owner Contact and Phone.&#10;Few sample data are: &#10;1, Highland House, Elizabeth Barnaby, 555-444-8899;&#10;2, Baker Remodel, John Stanley, 555-787-8392;&#10;&#10;&#10;&#10;• The columns of the Item table are Item Number, Item Description, Category.&#10;Few sample data are:&#10;1100, 200 Amp Panel, Electrical;&#10;1600, siding 4 into 8 feet, Exterior;&#10;&#10;• The columns of the Quote table with a sample data are &#10;Quote ID,1;&#10;Project ID,1;&#10;Item Number,1100;&#10;Supplier ID,1;&#10;Quantity, 1;&#10;Unit Price, $170.00;&#10;Extended Price, $170.00&#10;&#10;• The columns of the Supplier table are Supplier ID, Supplier and Discount. Sample data are:&#10;1, NW Electric, 25.00%&#10;&#10;The Quote table is linked to the project table by Project ID, to the Item table by Item Number and to the Supplier table by Supplier ID.&#10;"/>
          <p:cNvPicPr>
            <a:picLocks noChangeAspect="1" noChangeArrowheads="1"/>
          </p:cNvPicPr>
          <p:nvPr/>
        </p:nvPicPr>
        <p:blipFill rotWithShape="1">
          <a:blip r:embed="rId3">
            <a:extLst>
              <a:ext uri="{28A0092B-C50C-407E-A947-70E740481C1C}">
                <a14:useLocalDpi xmlns:a14="http://schemas.microsoft.com/office/drawing/2010/main" val="0"/>
              </a:ext>
            </a:extLst>
          </a:blip>
          <a:srcRect t="5328" b="5129"/>
          <a:stretch/>
        </p:blipFill>
        <p:spPr bwMode="auto">
          <a:xfrm>
            <a:off x="692789" y="1447800"/>
            <a:ext cx="7758422" cy="4314825"/>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80926"/>
            <a:ext cx="8153400" cy="324624"/>
          </a:xfrm>
        </p:spPr>
        <p:txBody>
          <a:bodyPr anchor="ct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657920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How do I Process Relational Tables Using </a:t>
            </a:r>
            <a:r>
              <a:rPr lang="en-US" sz="3600" spc="-500" dirty="0">
                <a:latin typeface="+mj-lt"/>
              </a:rPr>
              <a:t>S Q </a:t>
            </a:r>
            <a:r>
              <a:rPr lang="en-US" sz="3600" dirty="0">
                <a:latin typeface="+mj-lt"/>
              </a:rPr>
              <a:t>L?</a:t>
            </a:r>
          </a:p>
        </p:txBody>
      </p:sp>
      <p:sp>
        <p:nvSpPr>
          <p:cNvPr id="4" name="Content Placeholder 3"/>
          <p:cNvSpPr>
            <a:spLocks noGrp="1"/>
          </p:cNvSpPr>
          <p:nvPr>
            <p:ph idx="13"/>
          </p:nvPr>
        </p:nvSpPr>
        <p:spPr>
          <a:xfrm>
            <a:off x="457200" y="1543050"/>
            <a:ext cx="8153400" cy="3810000"/>
          </a:xfrm>
        </p:spPr>
        <p:txBody>
          <a:bodyPr>
            <a:noAutofit/>
          </a:bodyPr>
          <a:lstStyle/>
          <a:p>
            <a:r>
              <a:rPr lang="en-US" sz="2200" dirty="0"/>
              <a:t>The leading technique for data definition and manipulation is </a:t>
            </a:r>
            <a:r>
              <a:rPr lang="en-US" sz="2200" b="1" dirty="0">
                <a:solidFill>
                  <a:schemeClr val="bg2"/>
                </a:solidFill>
              </a:rPr>
              <a:t>Structured Query Language (</a:t>
            </a:r>
            <a:r>
              <a:rPr lang="en-US" sz="2200" b="1" spc="-300" dirty="0">
                <a:solidFill>
                  <a:schemeClr val="bg2"/>
                </a:solidFill>
              </a:rPr>
              <a:t>S Q </a:t>
            </a:r>
            <a:r>
              <a:rPr lang="en-US" sz="2200" b="1" dirty="0">
                <a:solidFill>
                  <a:schemeClr val="bg2"/>
                </a:solidFill>
              </a:rPr>
              <a:t>L)</a:t>
            </a:r>
            <a:r>
              <a:rPr lang="en-US" sz="2200" dirty="0"/>
              <a:t>.</a:t>
            </a:r>
          </a:p>
          <a:p>
            <a:r>
              <a:rPr lang="en-US" sz="2200" b="1" spc="-300" dirty="0">
                <a:solidFill>
                  <a:schemeClr val="bg2"/>
                </a:solidFill>
              </a:rPr>
              <a:t>S Q </a:t>
            </a:r>
            <a:r>
              <a:rPr lang="en-US" sz="2200" b="1" dirty="0">
                <a:solidFill>
                  <a:schemeClr val="bg2"/>
                </a:solidFill>
              </a:rPr>
              <a:t>L</a:t>
            </a:r>
            <a:r>
              <a:rPr lang="en-US" sz="2200" dirty="0">
                <a:solidFill>
                  <a:schemeClr val="bg2"/>
                </a:solidFill>
              </a:rPr>
              <a:t> </a:t>
            </a:r>
            <a:r>
              <a:rPr lang="en-US" sz="2200" dirty="0"/>
              <a:t>is an international standard for creating, processing, and querying databases and their tables.</a:t>
            </a:r>
          </a:p>
          <a:p>
            <a:r>
              <a:rPr lang="en-US" sz="2200" dirty="0"/>
              <a:t>Using </a:t>
            </a:r>
            <a:r>
              <a:rPr lang="en-US" sz="2200" b="1" spc="-300" dirty="0">
                <a:solidFill>
                  <a:schemeClr val="bg2"/>
                </a:solidFill>
              </a:rPr>
              <a:t>S Q </a:t>
            </a:r>
            <a:r>
              <a:rPr lang="en-US" sz="2200" b="1" dirty="0">
                <a:solidFill>
                  <a:schemeClr val="bg2"/>
                </a:solidFill>
              </a:rPr>
              <a:t>L</a:t>
            </a:r>
            <a:r>
              <a:rPr lang="en-US" sz="2200" dirty="0">
                <a:solidFill>
                  <a:schemeClr val="bg2"/>
                </a:solidFill>
              </a:rPr>
              <a:t> </a:t>
            </a:r>
            <a:r>
              <a:rPr lang="en-US" sz="2200" dirty="0"/>
              <a:t>you can:</a:t>
            </a:r>
          </a:p>
          <a:p>
            <a:pPr marL="829818" lvl="1" indent="-342900"/>
            <a:r>
              <a:rPr lang="en-US" sz="2200" dirty="0"/>
              <a:t>Reconstruct lists from their underlying tables,</a:t>
            </a:r>
          </a:p>
          <a:p>
            <a:pPr marL="829818" lvl="1" indent="-342900"/>
            <a:r>
              <a:rPr lang="en-US" sz="2200" dirty="0"/>
              <a:t>Query for specific data conditions,</a:t>
            </a:r>
          </a:p>
          <a:p>
            <a:pPr marL="829818" lvl="1" indent="-342900"/>
            <a:r>
              <a:rPr lang="en-US" sz="2200" dirty="0"/>
              <a:t>Perform calculations on data in tables, and</a:t>
            </a:r>
          </a:p>
          <a:p>
            <a:pPr marL="829818" lvl="1" indent="-342900"/>
            <a:r>
              <a:rPr lang="en-US" sz="2200" dirty="0"/>
              <a:t>Insert, update, and delete data.</a:t>
            </a:r>
          </a:p>
        </p:txBody>
      </p:sp>
    </p:spTree>
    <p:extLst>
      <p:ext uri="{BB962C8B-B14F-4D97-AF65-F5344CB8AC3E}">
        <p14:creationId xmlns:p14="http://schemas.microsoft.com/office/powerpoint/2010/main" val="3062803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135764" cy="628650"/>
          </a:xfrm>
        </p:spPr>
        <p:txBody>
          <a:bodyPr wrap="square" anchor="ctr">
            <a:noAutofit/>
          </a:bodyPr>
          <a:lstStyle/>
          <a:p>
            <a:r>
              <a:rPr lang="en-US" sz="3600" spc="-500" dirty="0">
                <a:latin typeface="+mj-lt"/>
              </a:rPr>
              <a:t>S Q </a:t>
            </a:r>
            <a:r>
              <a:rPr lang="en-US" sz="3600" dirty="0">
                <a:latin typeface="+mj-lt"/>
              </a:rPr>
              <a:t>L Art Course Database Example</a:t>
            </a:r>
          </a:p>
        </p:txBody>
      </p:sp>
      <p:sp>
        <p:nvSpPr>
          <p:cNvPr id="5" name="Content Placeholder 4"/>
          <p:cNvSpPr>
            <a:spLocks noGrp="1"/>
          </p:cNvSpPr>
          <p:nvPr>
            <p:ph idx="1"/>
          </p:nvPr>
        </p:nvSpPr>
        <p:spPr>
          <a:xfrm>
            <a:off x="457201" y="847724"/>
            <a:ext cx="8153399" cy="885825"/>
          </a:xfrm>
        </p:spPr>
        <p:txBody>
          <a:bodyPr wrap="square" anchor="ctr">
            <a:noAutofit/>
          </a:bodyPr>
          <a:lstStyle/>
          <a:p>
            <a:pPr marL="0" indent="0">
              <a:buNone/>
            </a:pPr>
            <a:r>
              <a:rPr lang="en-US" sz="2800" b="1" dirty="0">
                <a:solidFill>
                  <a:srgbClr val="007FA3"/>
                </a:solidFill>
              </a:rPr>
              <a:t>Understand how using related tables helps you avoid the problems of using lists</a:t>
            </a:r>
          </a:p>
        </p:txBody>
      </p:sp>
      <p:sp>
        <p:nvSpPr>
          <p:cNvPr id="6" name="Content Placeholder 5"/>
          <p:cNvSpPr>
            <a:spLocks noGrp="1"/>
          </p:cNvSpPr>
          <p:nvPr>
            <p:ph idx="13"/>
          </p:nvPr>
        </p:nvSpPr>
        <p:spPr>
          <a:xfrm>
            <a:off x="457200" y="1952625"/>
            <a:ext cx="8135764" cy="714375"/>
          </a:xfrm>
        </p:spPr>
        <p:txBody>
          <a:bodyPr>
            <a:noAutofit/>
          </a:bodyPr>
          <a:lstStyle/>
          <a:p>
            <a:r>
              <a:rPr lang="en-US" sz="2000" dirty="0"/>
              <a:t>Using </a:t>
            </a:r>
            <a:r>
              <a:rPr lang="en-US" sz="2000" spc="-300" dirty="0"/>
              <a:t>S Q </a:t>
            </a:r>
            <a:r>
              <a:rPr lang="en-US" sz="2000" dirty="0"/>
              <a:t>L, the following code will combine the three tables in the Art Course Database as seen in Figure 1.12:</a:t>
            </a:r>
          </a:p>
        </p:txBody>
      </p:sp>
      <p:pic>
        <p:nvPicPr>
          <p:cNvPr id="12290" name="Picture 2" descr="The following information is given in the image:&#10;Line 1: SELECT CUSTOMER. CustomerLastName,&#10;Line 2: CUSTOMER.CustomerFirstName, CUSTOMER.Phone.&#10;Line 3: COURSE.CourseDate, ENROLLMENT.AmountPaid, COURSE.Course, COURSE.Fee&#10;Line 4: FROM CUSTOMER. ENROLLMENT, COURSE&#10;Line 5: WHERE CUSTOMER.CustomerNumber = ENROLLMENT.CustomerNumber&#10;Line 6: AND COURSE.CourseNumber = ENROLLMENT.CourseNumbe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75" y="2743200"/>
            <a:ext cx="7805750" cy="16907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Content Placeholder 6"/>
          <p:cNvSpPr>
            <a:spLocks noGrp="1"/>
          </p:cNvSpPr>
          <p:nvPr>
            <p:ph sz="quarter" idx="14"/>
          </p:nvPr>
        </p:nvSpPr>
        <p:spPr>
          <a:xfrm>
            <a:off x="445339" y="4648200"/>
            <a:ext cx="8168215" cy="615553"/>
          </a:xfrm>
        </p:spPr>
        <p:txBody>
          <a:bodyPr>
            <a:noAutofit/>
          </a:bodyPr>
          <a:lstStyle/>
          <a:p>
            <a:r>
              <a:rPr lang="en-US" sz="2000" dirty="0"/>
              <a:t>The results of running the code above can be seen in Figure 1.15 on the next page.</a:t>
            </a:r>
          </a:p>
        </p:txBody>
      </p:sp>
    </p:spTree>
    <p:extLst>
      <p:ext uri="{BB962C8B-B14F-4D97-AF65-F5344CB8AC3E}">
        <p14:creationId xmlns:p14="http://schemas.microsoft.com/office/powerpoint/2010/main" val="42818781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7"/>
            <a:ext cx="8153400" cy="1690568"/>
          </a:xfrm>
        </p:spPr>
        <p:txBody>
          <a:bodyPr wrap="square" anchor="ctr">
            <a:noAutofit/>
          </a:bodyPr>
          <a:lstStyle/>
          <a:p>
            <a:r>
              <a:rPr lang="en-US" sz="3600" dirty="0">
                <a:latin typeface="+mj-lt"/>
              </a:rPr>
              <a:t>Figure 1.15  Results of the </a:t>
            </a:r>
            <a:r>
              <a:rPr lang="en-US" sz="3600" spc="-500" dirty="0">
                <a:latin typeface="+mj-lt"/>
              </a:rPr>
              <a:t>S Q </a:t>
            </a:r>
            <a:r>
              <a:rPr lang="en-US" sz="3600" dirty="0">
                <a:latin typeface="+mj-lt"/>
              </a:rPr>
              <a:t>L Query to Recreate the Art Course List Data</a:t>
            </a:r>
          </a:p>
        </p:txBody>
      </p:sp>
      <p:pic>
        <p:nvPicPr>
          <p:cNvPr id="13314" name="Picture 2" descr="The art course list has the below columns and sample data.&#10;Row number 1:&#10;Customer Last Name: Johnson&#10;Customer First Name: Ariel&#10;Phone: 206-567-1234&#10;Course Date: 10/1/2019&#10;Amount Paid: $250.00&#10;Course: Adv Pastels&#10;Fee: $500.00&#10;&#10;Row number 2:&#10;Customer Last Name: Johnson&#10;Customer First Name: Ariel&#10;Phone: 206-567-1234&#10;Course Date: 3/15/2019&#10;Amount Paid: $350.00&#10;Course: Int Pastels&#10;Fee: $350.00&#10;&#10;Row number 3:&#10;Customer Last Name: Green&#10;Customer First Name: Robin&#10;Phone: 425-678-8765&#10;Course Date: 9/15/2019&#10;Amount Paid: $350.00&#10;Course: Beg Oils&#10;Fee: $350.00&#10;&#10;Row number 4:&#10;Customer Last Name: Jackson&#10;Customer First Name: Charles&#10;Phone: 360-789-3456&#10;Course Date: 10/1/2019&#10;Amount Paid: $500.00&#10;Course: Adv Pastels&#10;Fee: $500.00&#10;"/>
          <p:cNvPicPr>
            <a:picLocks noChangeAspect="1" noChangeArrowheads="1"/>
          </p:cNvPicPr>
          <p:nvPr/>
        </p:nvPicPr>
        <p:blipFill rotWithShape="1">
          <a:blip r:embed="rId3">
            <a:extLst>
              <a:ext uri="{28A0092B-C50C-407E-A947-70E740481C1C}">
                <a14:useLocalDpi xmlns:a14="http://schemas.microsoft.com/office/drawing/2010/main" val="0"/>
              </a:ext>
            </a:extLst>
          </a:blip>
          <a:srcRect t="7633" b="8958"/>
          <a:stretch/>
        </p:blipFill>
        <p:spPr bwMode="auto">
          <a:xfrm>
            <a:off x="508580" y="2209800"/>
            <a:ext cx="8073445"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229968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46077"/>
            <a:ext cx="8153400" cy="611148"/>
          </a:xfrm>
        </p:spPr>
        <p:txBody>
          <a:bodyPr wrap="square" anchor="ctr">
            <a:noAutofit/>
          </a:bodyPr>
          <a:lstStyle/>
          <a:p>
            <a:r>
              <a:rPr lang="en-IN" altLang="en-US" dirty="0"/>
              <a:t>Learning Objectives </a:t>
            </a:r>
            <a:r>
              <a:rPr lang="en-IN" altLang="en-US" sz="2800" dirty="0"/>
              <a:t>(1 of 2)</a:t>
            </a:r>
            <a:endParaRPr lang="en-US" dirty="0"/>
          </a:p>
        </p:txBody>
      </p:sp>
      <p:sp>
        <p:nvSpPr>
          <p:cNvPr id="3" name="Content Placeholder 2"/>
          <p:cNvSpPr>
            <a:spLocks noGrp="1"/>
          </p:cNvSpPr>
          <p:nvPr>
            <p:ph idx="1"/>
          </p:nvPr>
        </p:nvSpPr>
        <p:spPr>
          <a:xfrm>
            <a:off x="456154" y="933450"/>
            <a:ext cx="8153400" cy="5238750"/>
          </a:xfrm>
        </p:spPr>
        <p:txBody>
          <a:bodyPr vert="horz" lIns="0" tIns="0" rIns="0" bIns="0" rtlCol="0">
            <a:noAutofit/>
          </a:bodyPr>
          <a:lstStyle/>
          <a:p>
            <a:r>
              <a:rPr lang="en-US" sz="2200" dirty="0"/>
              <a:t>Understand the importance of databases in Internet Web applications and mobile apps</a:t>
            </a:r>
          </a:p>
          <a:p>
            <a:r>
              <a:rPr lang="en-US" sz="2200" dirty="0"/>
              <a:t>Understand the nature and characteristics of databases</a:t>
            </a:r>
          </a:p>
          <a:p>
            <a:r>
              <a:rPr lang="en-US" sz="2200" dirty="0"/>
              <a:t>Understand the potential problems with lists</a:t>
            </a:r>
          </a:p>
          <a:p>
            <a:r>
              <a:rPr lang="en-US" sz="2200" dirty="0"/>
              <a:t>Understand the reasons for using a database</a:t>
            </a:r>
          </a:p>
          <a:p>
            <a:r>
              <a:rPr lang="en-US" sz="2200" dirty="0"/>
              <a:t>Understand how using related tables helps you avoid the problems of using lists</a:t>
            </a:r>
          </a:p>
          <a:p>
            <a:r>
              <a:rPr lang="en-US" sz="2200" dirty="0"/>
              <a:t>Know the components of a database system</a:t>
            </a:r>
          </a:p>
          <a:p>
            <a:r>
              <a:rPr lang="en-US" sz="2200" dirty="0"/>
              <a:t>Learn the elements of a database </a:t>
            </a:r>
          </a:p>
          <a:p>
            <a:r>
              <a:rPr lang="en-US" sz="2200" dirty="0"/>
              <a:t>Learn the purpose of a database management system (</a:t>
            </a:r>
            <a:r>
              <a:rPr lang="en-US" sz="2200" spc="-300" dirty="0"/>
              <a:t>D B M </a:t>
            </a:r>
            <a:r>
              <a:rPr lang="en-US" sz="2200" dirty="0"/>
              <a:t>S)</a:t>
            </a:r>
          </a:p>
          <a:p>
            <a:r>
              <a:rPr lang="en-US" sz="2200" dirty="0"/>
              <a:t>Understand the functions of a database application</a:t>
            </a:r>
          </a:p>
        </p:txBody>
      </p:sp>
    </p:spTree>
    <p:extLst>
      <p:ext uri="{BB962C8B-B14F-4D97-AF65-F5344CB8AC3E}">
        <p14:creationId xmlns:p14="http://schemas.microsoft.com/office/powerpoint/2010/main" val="1944379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What is a Database System?</a:t>
            </a:r>
          </a:p>
        </p:txBody>
      </p:sp>
      <p:sp>
        <p:nvSpPr>
          <p:cNvPr id="5" name="Content Placeholder 4"/>
          <p:cNvSpPr>
            <a:spLocks noGrp="1"/>
          </p:cNvSpPr>
          <p:nvPr>
            <p:ph idx="1"/>
          </p:nvPr>
        </p:nvSpPr>
        <p:spPr>
          <a:xfrm>
            <a:off x="457201" y="828675"/>
            <a:ext cx="8153399" cy="504825"/>
          </a:xfrm>
        </p:spPr>
        <p:txBody>
          <a:bodyPr wrap="square" anchor="ctr">
            <a:noAutofit/>
          </a:bodyPr>
          <a:lstStyle/>
          <a:p>
            <a:pPr marL="0" indent="0">
              <a:buNone/>
            </a:pPr>
            <a:r>
              <a:rPr lang="en-US" sz="2800" b="1" dirty="0">
                <a:solidFill>
                  <a:srgbClr val="007FA3"/>
                </a:solidFill>
              </a:rPr>
              <a:t>Know the components of a database system</a:t>
            </a:r>
          </a:p>
        </p:txBody>
      </p:sp>
      <p:sp>
        <p:nvSpPr>
          <p:cNvPr id="6" name="Content Placeholder 5"/>
          <p:cNvSpPr>
            <a:spLocks noGrp="1"/>
          </p:cNvSpPr>
          <p:nvPr>
            <p:ph idx="13"/>
          </p:nvPr>
        </p:nvSpPr>
        <p:spPr>
          <a:xfrm>
            <a:off x="457201" y="1543050"/>
            <a:ext cx="8153400" cy="2057400"/>
          </a:xfrm>
        </p:spPr>
        <p:txBody>
          <a:bodyPr wrap="square">
            <a:noAutofit/>
          </a:bodyPr>
          <a:lstStyle/>
          <a:p>
            <a:r>
              <a:rPr lang="en-US" sz="2200" dirty="0"/>
              <a:t>A </a:t>
            </a:r>
            <a:r>
              <a:rPr lang="en-US" sz="2200" b="1" dirty="0">
                <a:solidFill>
                  <a:schemeClr val="bg2"/>
                </a:solidFill>
              </a:rPr>
              <a:t>database system</a:t>
            </a:r>
            <a:r>
              <a:rPr lang="en-US" sz="2200" dirty="0">
                <a:solidFill>
                  <a:schemeClr val="bg2"/>
                </a:solidFill>
              </a:rPr>
              <a:t> </a:t>
            </a:r>
            <a:r>
              <a:rPr lang="en-US" sz="2200" dirty="0"/>
              <a:t>has four components consisting of:</a:t>
            </a:r>
          </a:p>
          <a:p>
            <a:pPr marL="914400" lvl="1" indent="-457200">
              <a:buFont typeface="+mj-lt"/>
              <a:buAutoNum type="arabicPeriod"/>
            </a:pPr>
            <a:r>
              <a:rPr lang="en-US" sz="2200" dirty="0"/>
              <a:t>Users,</a:t>
            </a:r>
          </a:p>
          <a:p>
            <a:pPr marL="914400" lvl="1" indent="-457200">
              <a:buFont typeface="+mj-lt"/>
              <a:buAutoNum type="arabicPeriod"/>
            </a:pPr>
            <a:r>
              <a:rPr lang="en-US" sz="2200" dirty="0"/>
              <a:t>Database application</a:t>
            </a:r>
          </a:p>
          <a:p>
            <a:pPr marL="914400" lvl="1" indent="-457200">
              <a:buFont typeface="+mj-lt"/>
              <a:buAutoNum type="arabicPeriod"/>
            </a:pPr>
            <a:r>
              <a:rPr lang="en-US" sz="2200" dirty="0"/>
              <a:t>Database management system (</a:t>
            </a:r>
            <a:r>
              <a:rPr lang="en-US" sz="2200" spc="-300" dirty="0"/>
              <a:t>D B M </a:t>
            </a:r>
            <a:r>
              <a:rPr lang="en-US" sz="2200" dirty="0"/>
              <a:t>S), and</a:t>
            </a:r>
          </a:p>
          <a:p>
            <a:pPr marL="914400" lvl="1" indent="-457200">
              <a:buFont typeface="+mj-lt"/>
              <a:buAutoNum type="arabicPeriod"/>
            </a:pPr>
            <a:r>
              <a:rPr lang="en-US" sz="2200" dirty="0"/>
              <a:t>Database.</a:t>
            </a:r>
          </a:p>
        </p:txBody>
      </p:sp>
    </p:spTree>
    <p:extLst>
      <p:ext uri="{BB962C8B-B14F-4D97-AF65-F5344CB8AC3E}">
        <p14:creationId xmlns:p14="http://schemas.microsoft.com/office/powerpoint/2010/main" val="835902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1.17  Components of a Database System</a:t>
            </a:r>
          </a:p>
        </p:txBody>
      </p:sp>
      <p:pic>
        <p:nvPicPr>
          <p:cNvPr id="14338" name="Picture 2" descr="The flow of communication is as below to pass the request and in the reverse order when data is fetched from database and passed to the users.&#10;1. The system starts with users operating the personal computer and send the data.&#10;2. The database application receives the data.&#10;3. Database Management System or DBMS receives the data.&#10;4. The database receives the data and passes the any other data back to the DBMS and the flow continues in re-verse order.&#10;"/>
          <p:cNvPicPr>
            <a:picLocks noChangeAspect="1" noChangeArrowheads="1"/>
          </p:cNvPicPr>
          <p:nvPr/>
        </p:nvPicPr>
        <p:blipFill rotWithShape="1">
          <a:blip r:embed="rId3">
            <a:extLst>
              <a:ext uri="{28A0092B-C50C-407E-A947-70E740481C1C}">
                <a14:useLocalDpi xmlns:a14="http://schemas.microsoft.com/office/drawing/2010/main" val="0"/>
              </a:ext>
            </a:extLst>
          </a:blip>
          <a:srcRect t="11659" b="13182"/>
          <a:stretch/>
        </p:blipFill>
        <p:spPr bwMode="auto">
          <a:xfrm>
            <a:off x="575245" y="1828800"/>
            <a:ext cx="7993510"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2268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The Database</a:t>
            </a:r>
          </a:p>
        </p:txBody>
      </p:sp>
      <p:sp>
        <p:nvSpPr>
          <p:cNvPr id="5" name="Content Placeholder 4"/>
          <p:cNvSpPr>
            <a:spLocks noGrp="1"/>
          </p:cNvSpPr>
          <p:nvPr>
            <p:ph idx="1"/>
          </p:nvPr>
        </p:nvSpPr>
        <p:spPr>
          <a:xfrm>
            <a:off x="457201" y="828675"/>
            <a:ext cx="8153399" cy="504825"/>
          </a:xfrm>
        </p:spPr>
        <p:txBody>
          <a:bodyPr wrap="square" anchor="ctr">
            <a:noAutofit/>
          </a:bodyPr>
          <a:lstStyle/>
          <a:p>
            <a:pPr marL="0" indent="0">
              <a:buNone/>
            </a:pPr>
            <a:r>
              <a:rPr lang="en-US" sz="2800" b="1" dirty="0">
                <a:solidFill>
                  <a:srgbClr val="007FA3"/>
                </a:solidFill>
              </a:rPr>
              <a:t>Know the components of a database system</a:t>
            </a:r>
          </a:p>
        </p:txBody>
      </p:sp>
      <p:sp>
        <p:nvSpPr>
          <p:cNvPr id="6" name="Content Placeholder 5"/>
          <p:cNvSpPr>
            <a:spLocks noGrp="1"/>
          </p:cNvSpPr>
          <p:nvPr>
            <p:ph idx="13"/>
          </p:nvPr>
        </p:nvSpPr>
        <p:spPr>
          <a:xfrm>
            <a:off x="457201" y="1543050"/>
            <a:ext cx="8153399" cy="3352800"/>
          </a:xfrm>
        </p:spPr>
        <p:txBody>
          <a:bodyPr wrap="square">
            <a:noAutofit/>
          </a:bodyPr>
          <a:lstStyle/>
          <a:p>
            <a:r>
              <a:rPr lang="en-US" sz="2200" dirty="0"/>
              <a:t>A </a:t>
            </a:r>
            <a:r>
              <a:rPr lang="en-US" sz="2200" b="1" dirty="0">
                <a:solidFill>
                  <a:schemeClr val="bg2"/>
                </a:solidFill>
              </a:rPr>
              <a:t>user</a:t>
            </a:r>
            <a:r>
              <a:rPr lang="en-US" sz="2200" dirty="0">
                <a:solidFill>
                  <a:schemeClr val="bg2"/>
                </a:solidFill>
              </a:rPr>
              <a:t> </a:t>
            </a:r>
            <a:r>
              <a:rPr lang="en-US" sz="2200" dirty="0"/>
              <a:t>of a database system will:</a:t>
            </a:r>
          </a:p>
          <a:p>
            <a:pPr lvl="1"/>
            <a:r>
              <a:rPr lang="en-US" sz="2200" dirty="0"/>
              <a:t>Employ a database application to keep track of things</a:t>
            </a:r>
          </a:p>
          <a:p>
            <a:pPr lvl="1"/>
            <a:r>
              <a:rPr lang="en-US" sz="2200" dirty="0"/>
              <a:t>Use forms to read, enter, and query data</a:t>
            </a:r>
          </a:p>
          <a:p>
            <a:pPr lvl="1"/>
            <a:r>
              <a:rPr lang="en-US" sz="2200" dirty="0"/>
              <a:t>Produce reports</a:t>
            </a:r>
          </a:p>
          <a:p>
            <a:r>
              <a:rPr lang="en-US" sz="2200" dirty="0"/>
              <a:t>A </a:t>
            </a:r>
            <a:r>
              <a:rPr lang="en-US" sz="2200" b="1" dirty="0">
                <a:solidFill>
                  <a:schemeClr val="bg2"/>
                </a:solidFill>
              </a:rPr>
              <a:t>database</a:t>
            </a:r>
            <a:r>
              <a:rPr lang="en-US" sz="2200" dirty="0"/>
              <a:t> is a self-describing collection of related tables:</a:t>
            </a:r>
          </a:p>
          <a:p>
            <a:pPr lvl="1"/>
            <a:r>
              <a:rPr lang="en-US" sz="2200" b="1" dirty="0">
                <a:solidFill>
                  <a:schemeClr val="bg2"/>
                </a:solidFill>
              </a:rPr>
              <a:t>Self-describing</a:t>
            </a:r>
            <a:r>
              <a:rPr lang="en-US" sz="2200" dirty="0"/>
              <a:t> means a description of the structure of the database is contained with the database itself.</a:t>
            </a:r>
          </a:p>
          <a:p>
            <a:pPr lvl="1"/>
            <a:r>
              <a:rPr lang="en-US" sz="2200" b="1" dirty="0">
                <a:solidFill>
                  <a:schemeClr val="bg2"/>
                </a:solidFill>
              </a:rPr>
              <a:t>Metadata</a:t>
            </a:r>
            <a:r>
              <a:rPr lang="en-US" sz="2200" dirty="0"/>
              <a:t> is data about the structure of the database.</a:t>
            </a:r>
          </a:p>
        </p:txBody>
      </p:sp>
    </p:spTree>
    <p:extLst>
      <p:ext uri="{BB962C8B-B14F-4D97-AF65-F5344CB8AC3E}">
        <p14:creationId xmlns:p14="http://schemas.microsoft.com/office/powerpoint/2010/main" val="33954986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7"/>
            <a:ext cx="8153400" cy="1690568"/>
          </a:xfrm>
        </p:spPr>
        <p:txBody>
          <a:bodyPr wrap="square" anchor="ctr">
            <a:noAutofit/>
          </a:bodyPr>
          <a:lstStyle/>
          <a:p>
            <a:r>
              <a:rPr lang="en-US" sz="3600" dirty="0">
                <a:latin typeface="+mj-lt"/>
              </a:rPr>
              <a:t>Figure 1.18  Example Metadata: A Relationship Diagram for the Art Course Tables in Figure 1.12</a:t>
            </a:r>
          </a:p>
        </p:txBody>
      </p:sp>
      <p:pic>
        <p:nvPicPr>
          <p:cNvPr id="15362" name="Picture 2" descr="The Customer table has the below columns.&#10;a. Customer Number which is the primary key&#10;b. Customer Last Name &#10;c. Customer First Name&#10;d. Phone&#10;The Course table has the below columns.&#10;a. Course Number&#10;b. Course&#10;c. Course Date&#10;d. Fee&#10;The Enrollment table has the below columns.&#10;a. Customer Number which is the foreign key&#10;b. Course Number which is the foreign key&#10;c. Amount Paid.&#10;The Customer Number is designed for a one to many mapping from Customer table to the Enrollment table.&#10;The course Number is designed for many to one mapping from Enrollment table to Course table.&#10;"/>
          <p:cNvPicPr>
            <a:picLocks noChangeAspect="1" noChangeArrowheads="1"/>
          </p:cNvPicPr>
          <p:nvPr/>
        </p:nvPicPr>
        <p:blipFill rotWithShape="1">
          <a:blip r:embed="rId3">
            <a:extLst>
              <a:ext uri="{28A0092B-C50C-407E-A947-70E740481C1C}">
                <a14:useLocalDpi xmlns:a14="http://schemas.microsoft.com/office/drawing/2010/main" val="0"/>
              </a:ext>
            </a:extLst>
          </a:blip>
          <a:srcRect b="9203"/>
          <a:stretch/>
        </p:blipFill>
        <p:spPr bwMode="auto">
          <a:xfrm>
            <a:off x="556195" y="2206021"/>
            <a:ext cx="7993510" cy="253742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787273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1.19  Database Contents</a:t>
            </a:r>
          </a:p>
        </p:txBody>
      </p:sp>
      <p:pic>
        <p:nvPicPr>
          <p:cNvPr id="16386" name="Picture 2" descr="The database consists of the following:&#10;• User data&#10;• Metadata&#10;• Indexes and other overhead data&#10;• Application metadata&#10;"/>
          <p:cNvPicPr>
            <a:picLocks noChangeAspect="1" noChangeArrowheads="1"/>
          </p:cNvPicPr>
          <p:nvPr/>
        </p:nvPicPr>
        <p:blipFill rotWithShape="1">
          <a:blip r:embed="rId3">
            <a:extLst>
              <a:ext uri="{28A0092B-C50C-407E-A947-70E740481C1C}">
                <a14:useLocalDpi xmlns:a14="http://schemas.microsoft.com/office/drawing/2010/main" val="0"/>
              </a:ext>
            </a:extLst>
          </a:blip>
          <a:srcRect b="4842"/>
          <a:stretch/>
        </p:blipFill>
        <p:spPr bwMode="auto">
          <a:xfrm>
            <a:off x="2825655" y="1069375"/>
            <a:ext cx="3473640" cy="4817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750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1.20  Functions of a </a:t>
            </a:r>
            <a:r>
              <a:rPr lang="en-US" sz="3600" spc="-500" dirty="0">
                <a:latin typeface="+mj-lt"/>
              </a:rPr>
              <a:t>D B M </a:t>
            </a:r>
            <a:r>
              <a:rPr lang="en-US" sz="3600" dirty="0">
                <a:latin typeface="+mj-lt"/>
              </a:rPr>
              <a:t>S</a:t>
            </a:r>
          </a:p>
        </p:txBody>
      </p:sp>
      <p:sp>
        <p:nvSpPr>
          <p:cNvPr id="5" name="Content Placeholder 4"/>
          <p:cNvSpPr>
            <a:spLocks noGrp="1"/>
          </p:cNvSpPr>
          <p:nvPr>
            <p:ph idx="1"/>
          </p:nvPr>
        </p:nvSpPr>
        <p:spPr>
          <a:xfrm>
            <a:off x="457201" y="847724"/>
            <a:ext cx="8153399" cy="885825"/>
          </a:xfrm>
        </p:spPr>
        <p:txBody>
          <a:bodyPr wrap="square" anchor="ctr">
            <a:noAutofit/>
          </a:bodyPr>
          <a:lstStyle/>
          <a:p>
            <a:pPr marL="0" indent="0">
              <a:buNone/>
            </a:pPr>
            <a:r>
              <a:rPr lang="en-US" sz="2800" b="1" dirty="0">
                <a:solidFill>
                  <a:srgbClr val="007FA3"/>
                </a:solidFill>
              </a:rPr>
              <a:t>Learn to purpose of a database management system (</a:t>
            </a:r>
            <a:r>
              <a:rPr lang="en-US" sz="2800" b="1" spc="-300" dirty="0">
                <a:solidFill>
                  <a:srgbClr val="007FA3"/>
                </a:solidFill>
              </a:rPr>
              <a:t>D B M </a:t>
            </a:r>
            <a:r>
              <a:rPr lang="en-US" sz="2800" b="1" dirty="0">
                <a:solidFill>
                  <a:srgbClr val="007FA3"/>
                </a:solidFill>
              </a:rPr>
              <a:t>S)</a:t>
            </a:r>
          </a:p>
        </p:txBody>
      </p:sp>
      <p:sp>
        <p:nvSpPr>
          <p:cNvPr id="6" name="Content Placeholder 5"/>
          <p:cNvSpPr>
            <a:spLocks noGrp="1"/>
          </p:cNvSpPr>
          <p:nvPr>
            <p:ph idx="13"/>
          </p:nvPr>
        </p:nvSpPr>
        <p:spPr>
          <a:xfrm>
            <a:off x="457201" y="1922115"/>
            <a:ext cx="8153399" cy="1208023"/>
          </a:xfrm>
        </p:spPr>
        <p:txBody>
          <a:bodyPr wrap="square">
            <a:noAutofit/>
          </a:bodyPr>
          <a:lstStyle/>
          <a:p>
            <a:r>
              <a:rPr lang="en-US" sz="2200" dirty="0"/>
              <a:t>The purpose of a </a:t>
            </a:r>
            <a:r>
              <a:rPr lang="en-US" sz="2200" spc="-300" dirty="0"/>
              <a:t>D B M </a:t>
            </a:r>
            <a:r>
              <a:rPr lang="en-US" sz="2200" dirty="0"/>
              <a:t>S is to create, process, and administer databases and are licensed from a vendor.</a:t>
            </a:r>
          </a:p>
          <a:p>
            <a:r>
              <a:rPr lang="en-US" sz="2200" dirty="0"/>
              <a:t>The functions of a </a:t>
            </a:r>
            <a:r>
              <a:rPr lang="en-US" sz="2200" spc="-300" dirty="0"/>
              <a:t>D B M </a:t>
            </a:r>
            <a:r>
              <a:rPr lang="en-US" sz="2200" dirty="0"/>
              <a:t>S are shown in the following slide:</a:t>
            </a:r>
          </a:p>
        </p:txBody>
      </p:sp>
      <p:pic>
        <p:nvPicPr>
          <p:cNvPr id="17410" name="Picture 2" descr="Below are the functions of DBMS.&#10;• Create database &#10;• Create tables &#10;• Create supporting structures, for example indexes&#10;• Read database data &#10;• Modify that is insert, update, or delete database data &#10;• Maintain database structures &#10;• Enforce rules &#10;• Control concurrency &#10;• Provide security &#10;• Perform backup and recovery&#10;"/>
          <p:cNvPicPr>
            <a:picLocks noChangeAspect="1" noChangeArrowheads="1"/>
          </p:cNvPicPr>
          <p:nvPr/>
        </p:nvPicPr>
        <p:blipFill rotWithShape="1">
          <a:blip r:embed="rId3">
            <a:extLst>
              <a:ext uri="{28A0092B-C50C-407E-A947-70E740481C1C}">
                <a14:useLocalDpi xmlns:a14="http://schemas.microsoft.com/office/drawing/2010/main" val="0"/>
              </a:ext>
            </a:extLst>
          </a:blip>
          <a:srcRect b="6599"/>
          <a:stretch/>
        </p:blipFill>
        <p:spPr bwMode="auto">
          <a:xfrm>
            <a:off x="1814561" y="3236075"/>
            <a:ext cx="5476779" cy="3067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875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Referential Integrity Constraints</a:t>
            </a:r>
          </a:p>
        </p:txBody>
      </p:sp>
      <p:sp>
        <p:nvSpPr>
          <p:cNvPr id="5" name="Content Placeholder 4"/>
          <p:cNvSpPr>
            <a:spLocks noGrp="1"/>
          </p:cNvSpPr>
          <p:nvPr>
            <p:ph idx="1"/>
          </p:nvPr>
        </p:nvSpPr>
        <p:spPr>
          <a:xfrm>
            <a:off x="457201" y="847724"/>
            <a:ext cx="8153399" cy="885825"/>
          </a:xfrm>
        </p:spPr>
        <p:txBody>
          <a:bodyPr wrap="square" anchor="ctr">
            <a:noAutofit/>
          </a:bodyPr>
          <a:lstStyle/>
          <a:p>
            <a:pPr marL="0" indent="0">
              <a:buNone/>
            </a:pPr>
            <a:r>
              <a:rPr lang="en-US" sz="2800" b="1" dirty="0">
                <a:solidFill>
                  <a:srgbClr val="007FA3"/>
                </a:solidFill>
              </a:rPr>
              <a:t>Learn the purpose of a database management system (</a:t>
            </a:r>
            <a:r>
              <a:rPr lang="en-US" sz="2800" b="1" spc="-350" dirty="0">
                <a:solidFill>
                  <a:srgbClr val="007FA3"/>
                </a:solidFill>
              </a:rPr>
              <a:t>D B M </a:t>
            </a:r>
            <a:r>
              <a:rPr lang="en-US" sz="2800" b="1" dirty="0">
                <a:solidFill>
                  <a:srgbClr val="007FA3"/>
                </a:solidFill>
              </a:rPr>
              <a:t>S)</a:t>
            </a:r>
          </a:p>
        </p:txBody>
      </p:sp>
      <p:sp>
        <p:nvSpPr>
          <p:cNvPr id="6" name="Content Placeholder 5"/>
          <p:cNvSpPr>
            <a:spLocks noGrp="1"/>
          </p:cNvSpPr>
          <p:nvPr>
            <p:ph idx="13"/>
          </p:nvPr>
        </p:nvSpPr>
        <p:spPr>
          <a:xfrm>
            <a:off x="457201" y="1922115"/>
            <a:ext cx="8153399" cy="4293483"/>
          </a:xfrm>
        </p:spPr>
        <p:txBody>
          <a:bodyPr wrap="square">
            <a:noAutofit/>
          </a:bodyPr>
          <a:lstStyle/>
          <a:p>
            <a:r>
              <a:rPr lang="en-US" sz="2200" b="1" dirty="0">
                <a:solidFill>
                  <a:schemeClr val="bg2"/>
                </a:solidFill>
              </a:rPr>
              <a:t>Referential integrity constraints</a:t>
            </a:r>
            <a:r>
              <a:rPr lang="en-US" sz="2200" dirty="0">
                <a:solidFill>
                  <a:schemeClr val="bg2"/>
                </a:solidFill>
              </a:rPr>
              <a:t> </a:t>
            </a:r>
            <a:r>
              <a:rPr lang="en-US" sz="2200" dirty="0"/>
              <a:t>are rules enforced by the     </a:t>
            </a:r>
            <a:r>
              <a:rPr lang="en-US" sz="2200" spc="-300" dirty="0"/>
              <a:t>D B M </a:t>
            </a:r>
            <a:r>
              <a:rPr lang="en-US" sz="2200" dirty="0"/>
              <a:t>S to ensure values of a column in one table are valid when compared to values in another table.</a:t>
            </a:r>
          </a:p>
          <a:p>
            <a:pPr lvl="1"/>
            <a:r>
              <a:rPr lang="en-US" sz="2200" dirty="0"/>
              <a:t>For example, in the Art Course database what would happen if a user mistakenly entered 9 for CustomerNumber  in the ENROLLMENT table?</a:t>
            </a:r>
          </a:p>
          <a:p>
            <a:pPr lvl="2"/>
            <a:r>
              <a:rPr lang="en-US" sz="2200" dirty="0"/>
              <a:t>Since 9 does not exist in that table it would cause errors and not execute.</a:t>
            </a:r>
          </a:p>
          <a:p>
            <a:pPr lvl="2"/>
            <a:r>
              <a:rPr lang="en-US" sz="2200" dirty="0"/>
              <a:t>To prevent this situation, the </a:t>
            </a:r>
            <a:r>
              <a:rPr lang="en-US" sz="2200" spc="-300" dirty="0"/>
              <a:t>D B M </a:t>
            </a:r>
            <a:r>
              <a:rPr lang="en-US" sz="2200" dirty="0"/>
              <a:t>S enforces the rule that if a CustomerNumber is entered in the ENROLLMENT table, must also exist in the CUSTOMER table.</a:t>
            </a:r>
          </a:p>
        </p:txBody>
      </p:sp>
    </p:spTree>
    <p:extLst>
      <p:ext uri="{BB962C8B-B14F-4D97-AF65-F5344CB8AC3E}">
        <p14:creationId xmlns:p14="http://schemas.microsoft.com/office/powerpoint/2010/main" val="32980315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1.21  Functions of Database Application Programs</a:t>
            </a:r>
          </a:p>
        </p:txBody>
      </p:sp>
      <p:pic>
        <p:nvPicPr>
          <p:cNvPr id="18434" name="Picture 2" descr="Below are the functions of database application programs.&#10;• Create and process forms &#10;• Process user queries &#10;• Create and process reports &#10;• Execute application logic &#10;• Control application&#10;"/>
          <p:cNvPicPr>
            <a:picLocks noChangeAspect="1" noChangeArrowheads="1"/>
          </p:cNvPicPr>
          <p:nvPr/>
        </p:nvPicPr>
        <p:blipFill rotWithShape="1">
          <a:blip r:embed="rId3">
            <a:extLst>
              <a:ext uri="{28A0092B-C50C-407E-A947-70E740481C1C}">
                <a14:useLocalDpi xmlns:a14="http://schemas.microsoft.com/office/drawing/2010/main" val="0"/>
              </a:ext>
            </a:extLst>
          </a:blip>
          <a:srcRect b="11296"/>
          <a:stretch/>
        </p:blipFill>
        <p:spPr bwMode="auto">
          <a:xfrm>
            <a:off x="565720" y="1445885"/>
            <a:ext cx="7993510" cy="369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7212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1.22  Example Data Entry Form</a:t>
            </a:r>
          </a:p>
        </p:txBody>
      </p:sp>
      <p:pic>
        <p:nvPicPr>
          <p:cNvPr id="19458" name="Picture 2" descr="The image shows the below data as labels and text boxes. This is record 1 of 7 and navigation option for the next records is available at the bottom of the form.&#10;• Customer Number, 1&#10;• Customer Last Name, Johnson&#10;• Customer First Name, Ariel&#10;• Phone, 206-567-1234&#10;• Course Enrollment data. This is in the form of a table. Below are the records.&#10;Row number 1:&#10;a. Course, Int Pastels&#10;b. Course Date, 3/15/2019&#10;c. Fee, $350.00&#10;d. Amount Paid, $350.00&#10;e. Amount Due, $0.00&#10;Row number 2: &#10;a. Course, Adv Pastels&#10;b. Course Date, 10/1/2019&#10;c. Fee, $500.00&#10;d. Amount Paid, $250.00&#10;e. Amount Due, $250.00&#10;"/>
          <p:cNvPicPr>
            <a:picLocks noChangeAspect="1" noChangeArrowheads="1"/>
          </p:cNvPicPr>
          <p:nvPr/>
        </p:nvPicPr>
        <p:blipFill rotWithShape="1">
          <a:blip r:embed="rId3">
            <a:extLst>
              <a:ext uri="{28A0092B-C50C-407E-A947-70E740481C1C}">
                <a14:useLocalDpi xmlns:a14="http://schemas.microsoft.com/office/drawing/2010/main" val="0"/>
              </a:ext>
            </a:extLst>
          </a:blip>
          <a:srcRect t="4916" b="5056"/>
          <a:stretch/>
        </p:blipFill>
        <p:spPr bwMode="auto">
          <a:xfrm>
            <a:off x="917608" y="1333972"/>
            <a:ext cx="7308784" cy="45751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16792631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1.23  (a) Query Parameter Form, and (b) Query Results</a:t>
            </a:r>
          </a:p>
        </p:txBody>
      </p:sp>
      <p:pic>
        <p:nvPicPr>
          <p:cNvPr id="20482" name="Picture 2" descr="The window has a label, ‘Enter part of course name:’, and a text box is provided for typing. The letters typed in the text box are pas. An OK and a cancel button are provided."/>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9246"/>
          <a:stretch/>
        </p:blipFill>
        <p:spPr bwMode="auto">
          <a:xfrm>
            <a:off x="2638932" y="1447422"/>
            <a:ext cx="3866136" cy="2038728"/>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The table shows the course parameter query with seven columns namely, Customer Last Name, Customer First Name, Course, Course Date, Fee, Amount Paid, and Amount Due. The information given in the table is as follows:&#10;1. &#10;a. Customer Last Name: Jackson&#10;b. Customer First Name: Charles&#10;c. Course: Adv Pastels&#10;d. Course Date: October 1, 2019&#10;e. Fee: $500.00&#10;f. Amount Paid: $500.00&#10;g. Amount Due: $0.00&#10;2. &#10;a. Customer Last Name: Johnson&#10;b. Customer First Name: Ariel&#10;c. Course: Int Pastels&#10;d. Course Date: March 15, 2019&#10;e. Fee: $350.00&#10;f. Amount Paid: $350.00&#10;g. Amount Due: $0.00&#10;3. &#10;a. Customer Last Name: Johnson&#10;b. Customer First Name: Ariel&#10;c. Course: Adv Pastels&#10;d. Course Date: October 1, 2019&#10;e. Fee: $500.00&#10;f. Amount Paid: $250.00&#10;g. Amount Due: $250.00&#10;4. &#10;a. Customer Last Name: Kyle&#10;b. Customer First Name: Leah&#10;c. Course: Adv Pastels&#10;d. Course Date: November 11, 2019&#10;e. Fee: $500.00&#10;f. Amount Paid: $250.00&#10;g. Amount Due: $250.00&#10;5. &#10;a. Customer Last Name: Pearson&#10;b. Customer First Name: Jeffery&#10;c. Course: Adv Pastels&#10;d. Course Date: October 1, 2019&#10;e. Fee: $500.00&#10;f. Amount Paid: $500.00&#10;g. Amount Due: $00.00&#10;"/>
          <p:cNvPicPr>
            <a:picLocks noChangeAspect="1" noChangeArrowheads="1"/>
          </p:cNvPicPr>
          <p:nvPr/>
        </p:nvPicPr>
        <p:blipFill rotWithShape="1">
          <a:blip r:embed="rId4">
            <a:extLst>
              <a:ext uri="{28A0092B-C50C-407E-A947-70E740481C1C}">
                <a14:useLocalDpi xmlns:a14="http://schemas.microsoft.com/office/drawing/2010/main" val="0"/>
              </a:ext>
            </a:extLst>
          </a:blip>
          <a:srcRect t="11149" b="11127"/>
          <a:stretch/>
        </p:blipFill>
        <p:spPr bwMode="auto">
          <a:xfrm>
            <a:off x="559812" y="3716904"/>
            <a:ext cx="7993510" cy="179591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3258740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17502"/>
            <a:ext cx="8153400" cy="668298"/>
          </a:xfrm>
        </p:spPr>
        <p:txBody>
          <a:bodyPr wrap="square" anchor="ctr">
            <a:noAutofit/>
          </a:bodyPr>
          <a:lstStyle/>
          <a:p>
            <a:r>
              <a:rPr lang="en-US" dirty="0"/>
              <a:t>Learning Objectives </a:t>
            </a:r>
            <a:r>
              <a:rPr lang="en-US" sz="2800" dirty="0"/>
              <a:t>(2 of 2)</a:t>
            </a:r>
            <a:endParaRPr lang="en-US" dirty="0"/>
          </a:p>
        </p:txBody>
      </p:sp>
      <p:sp>
        <p:nvSpPr>
          <p:cNvPr id="3" name="Content Placeholder 2"/>
          <p:cNvSpPr>
            <a:spLocks noGrp="1"/>
          </p:cNvSpPr>
          <p:nvPr>
            <p:ph idx="1"/>
          </p:nvPr>
        </p:nvSpPr>
        <p:spPr>
          <a:xfrm>
            <a:off x="456154" y="933450"/>
            <a:ext cx="8153400" cy="1809750"/>
          </a:xfrm>
        </p:spPr>
        <p:txBody>
          <a:bodyPr vert="horz" lIns="0" tIns="0" rIns="0" bIns="0" rtlCol="0">
            <a:noAutofit/>
          </a:bodyPr>
          <a:lstStyle/>
          <a:p>
            <a:r>
              <a:rPr lang="en-US" sz="2200" dirty="0"/>
              <a:t>Introduce Web database applications</a:t>
            </a:r>
          </a:p>
          <a:p>
            <a:r>
              <a:rPr lang="en-US" sz="2200" dirty="0"/>
              <a:t>Introduce data warehouses and business intelligence (</a:t>
            </a:r>
            <a:r>
              <a:rPr lang="en-US" sz="2200" spc="-300" dirty="0"/>
              <a:t>B </a:t>
            </a:r>
            <a:r>
              <a:rPr lang="en-US" sz="2200" dirty="0"/>
              <a:t>I) systems</a:t>
            </a:r>
          </a:p>
          <a:p>
            <a:r>
              <a:rPr lang="en-US" sz="2200" dirty="0"/>
              <a:t>Introduce Big Data and cloud computing</a:t>
            </a:r>
          </a:p>
        </p:txBody>
      </p:sp>
    </p:spTree>
    <p:extLst>
      <p:ext uri="{BB962C8B-B14F-4D97-AF65-F5344CB8AC3E}">
        <p14:creationId xmlns:p14="http://schemas.microsoft.com/office/powerpoint/2010/main" val="1162475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1.24  Example Report</a:t>
            </a:r>
          </a:p>
        </p:txBody>
      </p:sp>
      <p:pic>
        <p:nvPicPr>
          <p:cNvPr id="21506" name="Picture 2" descr="The table shows the Course, Course Date, Customer Last Name, Customer First Name, Phone, Fee, Amount paid, and Amount Due. &#10;1. Course Name: Adv pastels&#10;a. Course Date: October 1, 2019&#10;i. Customer Last Name: Jackson&#10;ii. Customer First Name: Charles&#10;iii. Phone: 360-789-3456&#10;iv. Fee: $500.00&#10;v. Amount Paid: $500.00&#10;vi. Amount Due: $0.00&#10;b. Course Date: October 1, 2019&#10;i. Customer Last Name: Johnson&#10;ii. Customer First Name: Ariel&#10;iii. Phone: 206-567-1234&#10;iv. Fee: $500.00&#10;v. Amount Paid: $250.00&#10;vi. Amount Due: $250.00&#10;c. Course Date: October 1, 2019&#10;i. Customer Last Name: Pearson&#10;ii. Customer First Name: Jeffery&#10;iii. Phone: 206-567-2345&#10;iv. Fee: $500.00&#10;v. Amount Paid: $500.00&#10;vi. Amount Due: $0.00&#10;d. Course Date: October 1, 2019&#10;i. Customer Last Name: Kyle&#10;ii. Customer First Name: Leah&#10;iii. Phone: 425-678-7654&#10;iv. Fee: $500.00&#10;v. Amount Paid: $500.00&#10;vi. Amount Due: $250.00&#10;vii. Course Date: $250.00&#10;2. Course Name: Beg Oils&#10;a. Course Date: September 15, 2019&#10;i. Customer Last Name: Green&#10;ii. Customer First Name: Robin&#10;iii. Phone: 425-678-8765&#10;iv. Fee: $350.00&#10;v. Amount Paid: $350.00&#10;vi. Amount Due: $0.00&#10;b. Course Date: September 15, 2019&#10;i. Customer Last Name: Sears&#10;ii. Customer First Name: Miguel&#10;iii. Phone: 360-789-4567&#10;iv. Fee: $350.00&#10;v. Amount Paid: $350.00&#10;vi. Amount Due: $0.00&#10;c. Course Date: October 15, 2019&#10;i. Customer Last Name: Myers&#10;ii. Customer First Name: Lynda&#10;iii. Phone: 360-789-5678&#10;iv. Fee: $350.00&#10;v. Amount Paid: $0.00&#10;vi. Amount Due: $350.00&#10;3. Course Name: Int Pastels&#10;a. Course Date: March 15, 2019&#10;i. Customer Last Name: Johnson&#10;ii. Customer First Name: Ariel&#10;iii. Phone: 206-567-1234&#10;iv. Fee: $350.00&#10;v. Amount Paid: $350.00&#10;vi. Amount Due: $0.00&#10;"/>
          <p:cNvPicPr>
            <a:picLocks noChangeAspect="1" noChangeArrowheads="1"/>
          </p:cNvPicPr>
          <p:nvPr/>
        </p:nvPicPr>
        <p:blipFill rotWithShape="1">
          <a:blip r:embed="rId3">
            <a:extLst>
              <a:ext uri="{28A0092B-C50C-407E-A947-70E740481C1C}">
                <a14:useLocalDpi xmlns:a14="http://schemas.microsoft.com/office/drawing/2010/main" val="0"/>
              </a:ext>
            </a:extLst>
          </a:blip>
          <a:srcRect t="2608" b="4992"/>
          <a:stretch/>
        </p:blipFill>
        <p:spPr bwMode="auto">
          <a:xfrm>
            <a:off x="614817" y="1069762"/>
            <a:ext cx="7914366" cy="4791903"/>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23611141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Personal vs. Enterprise-Class Database Systems</a:t>
            </a:r>
          </a:p>
        </p:txBody>
      </p:sp>
      <p:sp>
        <p:nvSpPr>
          <p:cNvPr id="4" name="Content Placeholder 3"/>
          <p:cNvSpPr>
            <a:spLocks noGrp="1"/>
          </p:cNvSpPr>
          <p:nvPr>
            <p:ph idx="13"/>
          </p:nvPr>
        </p:nvSpPr>
        <p:spPr>
          <a:xfrm>
            <a:off x="457200" y="1543050"/>
            <a:ext cx="8153400" cy="4001095"/>
          </a:xfrm>
        </p:spPr>
        <p:txBody>
          <a:bodyPr>
            <a:noAutofit/>
          </a:bodyPr>
          <a:lstStyle/>
          <a:p>
            <a:r>
              <a:rPr lang="en-US" sz="2200" dirty="0"/>
              <a:t>A </a:t>
            </a:r>
            <a:r>
              <a:rPr lang="en-US" sz="2200" b="1" dirty="0">
                <a:solidFill>
                  <a:schemeClr val="bg2"/>
                </a:solidFill>
              </a:rPr>
              <a:t>personal database system</a:t>
            </a:r>
            <a:r>
              <a:rPr lang="en-US" sz="2200" dirty="0">
                <a:solidFill>
                  <a:schemeClr val="bg2"/>
                </a:solidFill>
              </a:rPr>
              <a:t> </a:t>
            </a:r>
            <a:r>
              <a:rPr lang="en-US" sz="2200" dirty="0"/>
              <a:t>is used by only one person and would include:</a:t>
            </a:r>
          </a:p>
          <a:p>
            <a:pPr lvl="1"/>
            <a:r>
              <a:rPr lang="en-US" sz="2200" dirty="0"/>
              <a:t>Only a few tables containing only a few hundred rows of data</a:t>
            </a:r>
          </a:p>
          <a:p>
            <a:pPr lvl="1"/>
            <a:r>
              <a:rPr lang="en-US" sz="2200" dirty="0"/>
              <a:t>Use only one computer with one user at a time</a:t>
            </a:r>
          </a:p>
          <a:p>
            <a:r>
              <a:rPr lang="en-US" sz="2200" dirty="0"/>
              <a:t>An </a:t>
            </a:r>
            <a:r>
              <a:rPr lang="en-US" sz="2200" b="1" dirty="0">
                <a:solidFill>
                  <a:schemeClr val="bg2"/>
                </a:solidFill>
              </a:rPr>
              <a:t>enterprise database system is used international organizations with thousands</a:t>
            </a:r>
            <a:r>
              <a:rPr lang="en-US" sz="2200" dirty="0">
                <a:solidFill>
                  <a:schemeClr val="bg2"/>
                </a:solidFill>
              </a:rPr>
              <a:t> </a:t>
            </a:r>
            <a:r>
              <a:rPr lang="en-US" sz="2200" dirty="0"/>
              <a:t>of concurrent users and would include:</a:t>
            </a:r>
          </a:p>
          <a:p>
            <a:pPr lvl="1"/>
            <a:r>
              <a:rPr lang="en-US" sz="2200" dirty="0"/>
              <a:t>Hundreds of tables with millions of rows of data</a:t>
            </a:r>
          </a:p>
          <a:p>
            <a:pPr lvl="1"/>
            <a:r>
              <a:rPr lang="en-US" sz="2200" dirty="0"/>
              <a:t>In use 24/7 24 hours a day</a:t>
            </a:r>
          </a:p>
        </p:txBody>
      </p:sp>
    </p:spTree>
    <p:extLst>
      <p:ext uri="{BB962C8B-B14F-4D97-AF65-F5344CB8AC3E}">
        <p14:creationId xmlns:p14="http://schemas.microsoft.com/office/powerpoint/2010/main" val="1036764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162049"/>
          </a:xfrm>
        </p:spPr>
        <p:txBody>
          <a:bodyPr wrap="square" anchor="ctr">
            <a:noAutofit/>
          </a:bodyPr>
          <a:lstStyle/>
          <a:p>
            <a:r>
              <a:rPr lang="en-US" sz="3600" dirty="0">
                <a:latin typeface="+mj-lt"/>
              </a:rPr>
              <a:t>Figure 1.25  Personal Database System</a:t>
            </a:r>
          </a:p>
        </p:txBody>
      </p:sp>
      <p:pic>
        <p:nvPicPr>
          <p:cNvPr id="22530" name="Picture 2" descr="Below is the flow of request from the user to the database and the response in the reverse order.&#10;• User working on a personal computer&#10;• Microsoft access or other personal DBMS consists of the Database application which communicates with the users’s personal computer and passes the data to Database Management System or DBMS.&#10;• From the DBMS, the data is passed to database. &#10;The flow is a two-way communication and data goes in reverse from the database to the user as well.&#10;"/>
          <p:cNvPicPr>
            <a:picLocks noChangeAspect="1" noChangeArrowheads="1"/>
          </p:cNvPicPr>
          <p:nvPr/>
        </p:nvPicPr>
        <p:blipFill rotWithShape="1">
          <a:blip r:embed="rId3">
            <a:extLst>
              <a:ext uri="{28A0092B-C50C-407E-A947-70E740481C1C}">
                <a14:useLocalDpi xmlns:a14="http://schemas.microsoft.com/office/drawing/2010/main" val="0"/>
              </a:ext>
            </a:extLst>
          </a:blip>
          <a:srcRect b="11274"/>
          <a:stretch/>
        </p:blipFill>
        <p:spPr bwMode="auto">
          <a:xfrm>
            <a:off x="565720" y="1831852"/>
            <a:ext cx="7993510" cy="2749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1752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1.26  </a:t>
            </a:r>
            <a:r>
              <a:rPr lang="en-US" sz="3600" spc="-500" dirty="0">
                <a:latin typeface="+mj-lt"/>
              </a:rPr>
              <a:t>S Q </a:t>
            </a:r>
            <a:r>
              <a:rPr lang="en-US" sz="3600" dirty="0">
                <a:latin typeface="+mj-lt"/>
              </a:rPr>
              <a:t>L Generated by Microsoft Access Query</a:t>
            </a:r>
          </a:p>
        </p:txBody>
      </p:sp>
      <p:pic>
        <p:nvPicPr>
          <p:cNvPr id="23554" name="Picture 2" descr="The SQL is arranged to make it easy to read. The query is aligned such that the key words appear near the left margin and the column names are a tab away from the left margin. Below is the query.&#10;&#10;SELECT CUSTOMER.CustomerLastName,&#10;CUSTOMER.CustomerFirstName,&#10;CUSTOMER.Phone,&#10;COURSE.CourseDate,&#10;ENROLLMENT.AmountPaid,&#10;COURSE.Course,&#10;COURSE.Fee&#10;FROM CUSTOMER, ENROLLMENT, COURSE&#10;WHERE|(((CUSTOMER.CustomerNumber)=[ENROLLMENT].[CustomerNumber])&#10; AND ((COURSE.CourseNumber) = [ENROLLMENT].[CourseNumber]));&#10;"/>
          <p:cNvPicPr>
            <a:picLocks noChangeAspect="1" noChangeArrowheads="1"/>
          </p:cNvPicPr>
          <p:nvPr/>
        </p:nvPicPr>
        <p:blipFill rotWithShape="1">
          <a:blip r:embed="rId3">
            <a:extLst>
              <a:ext uri="{28A0092B-C50C-407E-A947-70E740481C1C}">
                <a14:useLocalDpi xmlns:a14="http://schemas.microsoft.com/office/drawing/2010/main" val="0"/>
              </a:ext>
            </a:extLst>
          </a:blip>
          <a:srcRect t="7439" b="8708"/>
          <a:stretch/>
        </p:blipFill>
        <p:spPr bwMode="auto">
          <a:xfrm>
            <a:off x="565720" y="1828800"/>
            <a:ext cx="7993510" cy="253974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8902088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1.27  Microsoft Access 2019</a:t>
            </a:r>
          </a:p>
        </p:txBody>
      </p:sp>
      <p:pic>
        <p:nvPicPr>
          <p:cNvPr id="24578" name="Picture 2" descr="The database name is Art-Course-database.&#10;• The top panel consists of different menu items including different views, cut, copy, paste, filter, sorting, ad-vanced filter, refresh all, arithmetic functions, find, text formatting.&#10;• The left panel which is termed as All Access objects lists all the available tables, queries, forms and reports. The table are Course, Customer, Enrollment. The table object CUSTOMER is displayed under the tables section of All Access Objects. The queries are art course list, course enrollment, course enrollment data, course parameter query. The query object art course list stores the query itself.&#10;• The right panel is a table that shows the result set of art course list. The query results in table format of 8 rows. The columns are Customer Last Name, Customer First Name, Phone, Course Date, Amount Paid, Course, Fee.&#10;Few sample data are&#10;1. Johnson, Ariel, 206-567-1234, 10/1/2019, $250.00, Adv pastels, $500.00&#10;2. Johnson, Ariel, 206-567-1234, 3/15/2019, $350.00, Int pastels, $350.00&#10;3. Green, Robin, 425-678-8765, 9/15/2019, $350.00, Beg oils, $350.00&#10;"/>
          <p:cNvPicPr>
            <a:picLocks noChangeAspect="1" noChangeArrowheads="1"/>
          </p:cNvPicPr>
          <p:nvPr/>
        </p:nvPicPr>
        <p:blipFill rotWithShape="1">
          <a:blip r:embed="rId3">
            <a:extLst>
              <a:ext uri="{28A0092B-C50C-407E-A947-70E740481C1C}">
                <a14:useLocalDpi xmlns:a14="http://schemas.microsoft.com/office/drawing/2010/main" val="0"/>
              </a:ext>
            </a:extLst>
          </a:blip>
          <a:srcRect t="6522" b="6143"/>
          <a:stretch/>
        </p:blipFill>
        <p:spPr bwMode="auto">
          <a:xfrm>
            <a:off x="556195" y="1447800"/>
            <a:ext cx="7993510" cy="360644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05574"/>
          </a:xfrm>
        </p:spPr>
        <p:txBody>
          <a:bodyPr>
            <a:noAutofit/>
          </a:bodyPr>
          <a:lstStyle/>
          <a:p>
            <a:pPr marL="0" indent="0">
              <a:buNone/>
            </a:pPr>
            <a:r>
              <a:rPr lang="en-US" sz="1800" dirty="0"/>
              <a:t>Access 2019, Windows 10, Microsoft Corporation.</a:t>
            </a:r>
          </a:p>
        </p:txBody>
      </p:sp>
    </p:spTree>
    <p:extLst>
      <p:ext uri="{BB962C8B-B14F-4D97-AF65-F5344CB8AC3E}">
        <p14:creationId xmlns:p14="http://schemas.microsoft.com/office/powerpoint/2010/main" val="120998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1.28  Enterprise-Class Database System</a:t>
            </a:r>
          </a:p>
        </p:txBody>
      </p:sp>
      <p:pic>
        <p:nvPicPr>
          <p:cNvPr id="25602" name="Picture 2" descr="• Users work on personal computers and access database application A written in Java code. &#10;• Users work on personal computers and access database application B written in C sharp code. &#10;• Users work on personal computers and access database application C written in HTML and ASP dot NET.&#10;• All the above users access Database Management System or DBMS which can be SQL Server of Microsoft, Oracle database of Oracle, MySQL of Oracle and other DBMS.&#10;• The DBMS stores and retrieves data from multiple database. &#10;The flow of data is from users to database and from database to users as well.&#10;"/>
          <p:cNvPicPr>
            <a:picLocks noChangeAspect="1" noChangeArrowheads="1"/>
          </p:cNvPicPr>
          <p:nvPr/>
        </p:nvPicPr>
        <p:blipFill rotWithShape="1">
          <a:blip r:embed="rId3">
            <a:extLst>
              <a:ext uri="{28A0092B-C50C-407E-A947-70E740481C1C}">
                <a14:useLocalDpi xmlns:a14="http://schemas.microsoft.com/office/drawing/2010/main" val="0"/>
              </a:ext>
            </a:extLst>
          </a:blip>
          <a:srcRect t="5492" b="6665"/>
          <a:stretch/>
        </p:blipFill>
        <p:spPr bwMode="auto">
          <a:xfrm>
            <a:off x="759700" y="1443906"/>
            <a:ext cx="7605550" cy="4808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978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1.29  My</a:t>
            </a:r>
            <a:r>
              <a:rPr lang="en-US" sz="3600" spc="-500" dirty="0">
                <a:latin typeface="+mj-lt"/>
              </a:rPr>
              <a:t> S Q </a:t>
            </a:r>
            <a:r>
              <a:rPr lang="en-US" sz="3600" dirty="0">
                <a:latin typeface="+mj-lt"/>
              </a:rPr>
              <a:t>L 8.0</a:t>
            </a:r>
          </a:p>
        </p:txBody>
      </p:sp>
      <p:pic>
        <p:nvPicPr>
          <p:cNvPr id="26626" name="Picture 2" descr="The image screenshot is named, MySQL Workbench. &#10;• The top panel points to the menu icons like file, edit, view, query, database, server, tools, scripting and help.&#10;• The left panel shows the navigation of schemas. A search option is also available to search the required data-base. The database object art_course_database is displayed in the Object Browser. A nested menu shows tables namely course, customer and enrolment. The table object CUSTOMER is displayed under the art_course_database object.&#10;• The right panel has two sections. The top section is the space provided to write and display SQL queries with the line number listed on the left side. It is by default named Query 1. There are various buttons above this. The run button should be clicked to run the SQL query. The query is,&#10;SELECT CUSTOMER.Customer Last Name,&#10;CUSTOMER.Customer First Narne, CUSTOMER.Phone,&#10;COURSE.Course Date, ENROLLMENT.Amount Paid,&#10;COURSE.Course, COURSE.Fee&#10;FROM  CUSTOMER, ENROLLMENT, COURSE&#10;WHERE CUSTOMER. CustonierNuniber = ENROLLMENT.CustomerNumber&#10;  AND COURSE.CourseNumber = ENROLLMEHT.CourseNumber;&#10;&#10;• The query results are in table format in the bottom panel. The result shows 8 rows with the below columns provided as sample data.&#10;1.  Customer Last Name, Johnson;&#10; Customer First Name, Ariel;&#10; Phone, 206-567-1234;&#10; Course Date, 2019-10-01;&#10; Amount Paid, $250.00;&#10; Course, Adv pastels;&#10; Fee, $500.00&#10;&#10;2. Customer Last Name, Jackson;&#10; Customer First Name, Charles;&#10;  Phone, 360-789-3456&#10;Course Date, 2019-10-01;&#10; Amount Paid, $500.00;&#10; Course, Adv pastels;&#10; Fee, $500.00&#10;"/>
          <p:cNvPicPr>
            <a:picLocks noChangeAspect="1" noChangeArrowheads="1"/>
          </p:cNvPicPr>
          <p:nvPr/>
        </p:nvPicPr>
        <p:blipFill rotWithShape="1">
          <a:blip r:embed="rId3">
            <a:extLst>
              <a:ext uri="{28A0092B-C50C-407E-A947-70E740481C1C}">
                <a14:useLocalDpi xmlns:a14="http://schemas.microsoft.com/office/drawing/2010/main" val="0"/>
              </a:ext>
            </a:extLst>
          </a:blip>
          <a:srcRect t="4512" b="5752"/>
          <a:stretch/>
        </p:blipFill>
        <p:spPr bwMode="auto">
          <a:xfrm>
            <a:off x="513000" y="1070845"/>
            <a:ext cx="8073445" cy="425911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My</a:t>
            </a:r>
            <a:r>
              <a:rPr lang="en-US" sz="1800" spc="-250" dirty="0"/>
              <a:t> S Q </a:t>
            </a:r>
            <a:r>
              <a:rPr lang="en-US" sz="1800" dirty="0"/>
              <a:t>L Community Server 8.0, My</a:t>
            </a:r>
            <a:r>
              <a:rPr lang="en-US" sz="1800" spc="-250" dirty="0"/>
              <a:t> S Q </a:t>
            </a:r>
            <a:r>
              <a:rPr lang="en-US" sz="1800" dirty="0"/>
              <a:t>L Workbench, Oracle Corporation.</a:t>
            </a:r>
          </a:p>
        </p:txBody>
      </p:sp>
    </p:spTree>
    <p:extLst>
      <p:ext uri="{BB962C8B-B14F-4D97-AF65-F5344CB8AC3E}">
        <p14:creationId xmlns:p14="http://schemas.microsoft.com/office/powerpoint/2010/main" val="3464940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Figure 1.30  Microsoft </a:t>
            </a:r>
            <a:r>
              <a:rPr lang="en-US" sz="3600" spc="-500" dirty="0">
                <a:latin typeface="+mj-lt"/>
              </a:rPr>
              <a:t>S Q </a:t>
            </a:r>
            <a:r>
              <a:rPr lang="en-US" sz="3600" dirty="0">
                <a:latin typeface="+mj-lt"/>
              </a:rPr>
              <a:t>L Server 2017</a:t>
            </a:r>
          </a:p>
        </p:txBody>
      </p:sp>
      <p:pic>
        <p:nvPicPr>
          <p:cNvPr id="27650" name="Picture 2" descr="The image screenshot window is named Oracle SQL Developer: Art_Course_Database&#10;&#10;• The top panel points to the menu icons like file, edit, view, navigate, run, source, team, tools, window and help.&#10;• The left panel shows the connections as object explorer. There are buttons for adding a connection, filter, re-fresh etcetera. The menu shows oracle connections and the available database. The database object art_course_database is displayed in the Object Browser. There are other nested menu options like tables. A nested menu shows tables. The table object CUSTOMER is displayed under the art_course_database object.&#10;• The right panel has two sections. The top section is the space provided to write and display SQL queries. There are various buttons below this. The run button should be clicked to run the SQL query.&#10;• The query results are in table format in the bottom panel. The result shows 8 rows with the below columns provided as sample data.&#10;1.  Customer Last Name, Johnson;&#10; Customer First Name, Ariel;&#10; Phone, 206-567-1234;&#10; Course Date, 15-MAR  -2019;&#10; Amount Paid, $350.00;&#10; Course, Int pastels;&#10; Fee, $350.00&#10;&#10;2. Customer Last Name, Johnson;&#10; Customer First Name, Ariel;&#10; Phone, 206-567-1234;&#10; Course Date, 01-OCT-2019;&#10; Amount Paid, $250.00;&#10; Course, Adv pastels;&#10; Fee, $500.00&#10;"/>
          <p:cNvPicPr>
            <a:picLocks noChangeAspect="1" noChangeArrowheads="1"/>
          </p:cNvPicPr>
          <p:nvPr/>
        </p:nvPicPr>
        <p:blipFill rotWithShape="1">
          <a:blip r:embed="rId3">
            <a:extLst>
              <a:ext uri="{28A0092B-C50C-407E-A947-70E740481C1C}">
                <a14:useLocalDpi xmlns:a14="http://schemas.microsoft.com/office/drawing/2010/main" val="0"/>
              </a:ext>
            </a:extLst>
          </a:blip>
          <a:srcRect t="4589" b="4800"/>
          <a:stretch/>
        </p:blipFill>
        <p:spPr bwMode="auto">
          <a:xfrm>
            <a:off x="721672" y="1449105"/>
            <a:ext cx="7681606" cy="4445426"/>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6019026"/>
            <a:ext cx="8153400" cy="305574"/>
          </a:xfrm>
        </p:spPr>
        <p:txBody>
          <a:bodyPr>
            <a:noAutofit/>
          </a:bodyPr>
          <a:lstStyle/>
          <a:p>
            <a:pPr marL="0" indent="0">
              <a:buNone/>
            </a:pPr>
            <a:r>
              <a:rPr lang="en-US" sz="1800" spc="-300" dirty="0"/>
              <a:t>S Q </a:t>
            </a:r>
            <a:r>
              <a:rPr lang="en-US" sz="1800" dirty="0"/>
              <a:t>L Server 2017, </a:t>
            </a:r>
            <a:r>
              <a:rPr lang="en-US" sz="1800" spc="-300" dirty="0"/>
              <a:t>S Q </a:t>
            </a:r>
            <a:r>
              <a:rPr lang="en-US" sz="1800" dirty="0"/>
              <a:t>L Server Management Studio, Microsoft Corporation.</a:t>
            </a:r>
          </a:p>
        </p:txBody>
      </p:sp>
    </p:spTree>
    <p:extLst>
      <p:ext uri="{BB962C8B-B14F-4D97-AF65-F5344CB8AC3E}">
        <p14:creationId xmlns:p14="http://schemas.microsoft.com/office/powerpoint/2010/main" val="17242887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fr-FR" sz="3600" dirty="0">
                <a:latin typeface="+mj-lt"/>
              </a:rPr>
              <a:t>Figure 1.31  Oracle Database </a:t>
            </a:r>
            <a:r>
              <a:rPr lang="fr-FR" sz="3600" spc="-500" dirty="0">
                <a:latin typeface="+mj-lt"/>
              </a:rPr>
              <a:t>X </a:t>
            </a:r>
            <a:r>
              <a:rPr lang="fr-FR" sz="3600" dirty="0">
                <a:latin typeface="+mj-lt"/>
              </a:rPr>
              <a:t>E</a:t>
            </a:r>
            <a:endParaRPr lang="en-US" sz="3600" dirty="0">
              <a:latin typeface="+mj-lt"/>
            </a:endParaRPr>
          </a:p>
        </p:txBody>
      </p:sp>
      <p:pic>
        <p:nvPicPr>
          <p:cNvPr id="28674" name="Picture 2" descr="• The top panel points to the menu icons like file, edit, view, query, project, debug, tools, window and help.&#10;• The left panel shows the navigation of schemas as object explorer. The high level menu shows databases with many types listed as nested menus. System databases, Database snapshots and others are listed. The database object art_course_database is displayed in the Object Browser. A nested menu shows many types of tables like system tables, file tables, external tables, graph tables and also dbo.course, dbo.customer and dbo.enrolment. The table object CUSTOMER is displayed under the art_course_database object.&#10;• The right panel has two sections. The top section is the space provided to write and display SQL queries. It is by default named SQLQuery 1. There are various buttons above this. The run button should be clicked to run the below SQL query.&#10;SELECT CUSTOMER. Customer Last Name,  &#10; CUSTOMER.Customer First Name, CUSTOMER.Phone,&#10; COURSE.Course Date, ENROLLMENT.Amount Paid,&#10; COURSE.Course, COURSE.Fee  &#10;     &#10;FROM CUSTOMER, ENROLLMENT, COURSE  &#10;WHERE CUSTOMER.Customer Number = ENRCLLMENT.Customer Number&#10; AND COURSE.Course Number = EHR0LLMENT.CourseNumber; &#10;&#10;• The query results are in table format in the bottom panel. The result shows 8 rows with the below columns provided as sample data.&#10;1.  Customer Last Name, Johnson;&#10; Customer First Name, Ariel;&#10; Phone, 206-567-1234;&#10; Course Date, 2019-10-01;&#10; Amount Paid, $250.00;&#10; Course, Adv pastels;&#10; Fee, $500.00&#10;&#10;2. Customer Last Name, Johnson;&#10; Customer First Name, Ariel;&#10; Phone, 206-567-1234;&#10; Course Date, 2019-03-15;&#10; Amount Paid, $350.00;&#10; Course, Int pastels;&#10; Fee, $350.00&#10;"/>
          <p:cNvPicPr>
            <a:picLocks noChangeAspect="1" noChangeArrowheads="1"/>
          </p:cNvPicPr>
          <p:nvPr/>
        </p:nvPicPr>
        <p:blipFill rotWithShape="1">
          <a:blip r:embed="rId3">
            <a:extLst>
              <a:ext uri="{28A0092B-C50C-407E-A947-70E740481C1C}">
                <a14:useLocalDpi xmlns:a14="http://schemas.microsoft.com/office/drawing/2010/main" val="0"/>
              </a:ext>
            </a:extLst>
          </a:blip>
          <a:srcRect t="4850" b="5054"/>
          <a:stretch/>
        </p:blipFill>
        <p:spPr bwMode="auto">
          <a:xfrm>
            <a:off x="572070" y="1070941"/>
            <a:ext cx="7993510" cy="4458942"/>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Oracle Database </a:t>
            </a:r>
            <a:r>
              <a:rPr lang="en-US" sz="1800" spc="-300" dirty="0"/>
              <a:t>X </a:t>
            </a:r>
            <a:r>
              <a:rPr lang="en-US" sz="1800" dirty="0"/>
              <a:t>E, </a:t>
            </a:r>
            <a:r>
              <a:rPr lang="en-US" sz="1800" spc="-300" dirty="0"/>
              <a:t>S Q </a:t>
            </a:r>
            <a:r>
              <a:rPr lang="en-US" sz="1800" dirty="0"/>
              <a:t>L Developer 18.4, Oracle Corporation.</a:t>
            </a:r>
          </a:p>
        </p:txBody>
      </p:sp>
    </p:spTree>
    <p:extLst>
      <p:ext uri="{BB962C8B-B14F-4D97-AF65-F5344CB8AC3E}">
        <p14:creationId xmlns:p14="http://schemas.microsoft.com/office/powerpoint/2010/main" val="25554189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What is a Web Database Application?</a:t>
            </a:r>
          </a:p>
        </p:txBody>
      </p:sp>
      <p:sp>
        <p:nvSpPr>
          <p:cNvPr id="5" name="Content Placeholder 4"/>
          <p:cNvSpPr>
            <a:spLocks noGrp="1"/>
          </p:cNvSpPr>
          <p:nvPr>
            <p:ph idx="1"/>
          </p:nvPr>
        </p:nvSpPr>
        <p:spPr>
          <a:xfrm>
            <a:off x="457201" y="828675"/>
            <a:ext cx="8153399" cy="504825"/>
          </a:xfrm>
        </p:spPr>
        <p:txBody>
          <a:bodyPr wrap="square" anchor="ctr">
            <a:noAutofit/>
          </a:bodyPr>
          <a:lstStyle/>
          <a:p>
            <a:pPr marL="0" indent="0">
              <a:buNone/>
            </a:pPr>
            <a:r>
              <a:rPr lang="en-US" sz="2800" b="1" dirty="0">
                <a:solidFill>
                  <a:srgbClr val="007FA3"/>
                </a:solidFill>
              </a:rPr>
              <a:t>Introduce Web database applications</a:t>
            </a:r>
          </a:p>
        </p:txBody>
      </p:sp>
      <p:sp>
        <p:nvSpPr>
          <p:cNvPr id="6" name="Content Placeholder 5"/>
          <p:cNvSpPr>
            <a:spLocks noGrp="1"/>
          </p:cNvSpPr>
          <p:nvPr>
            <p:ph idx="13"/>
          </p:nvPr>
        </p:nvSpPr>
        <p:spPr>
          <a:xfrm>
            <a:off x="457201" y="1543050"/>
            <a:ext cx="8153399" cy="2562240"/>
          </a:xfrm>
        </p:spPr>
        <p:txBody>
          <a:bodyPr wrap="square">
            <a:noAutofit/>
          </a:bodyPr>
          <a:lstStyle/>
          <a:p>
            <a:r>
              <a:rPr lang="en-US" sz="2200" dirty="0"/>
              <a:t>A </a:t>
            </a:r>
            <a:r>
              <a:rPr lang="en-US" sz="2200" b="1" dirty="0">
                <a:solidFill>
                  <a:schemeClr val="bg2"/>
                </a:solidFill>
              </a:rPr>
              <a:t>Web database application</a:t>
            </a:r>
            <a:r>
              <a:rPr lang="en-US" sz="2200" dirty="0"/>
              <a:t> is an application with a Web user interface that is dependent on a database to store the data needed by the application (see Figure 1.32).</a:t>
            </a:r>
          </a:p>
          <a:p>
            <a:r>
              <a:rPr lang="en-US" sz="2200" dirty="0"/>
              <a:t>An application programming interface (</a:t>
            </a:r>
            <a:r>
              <a:rPr lang="en-US" sz="2200" spc="-300" dirty="0"/>
              <a:t>A P </a:t>
            </a:r>
            <a:r>
              <a:rPr lang="en-US" sz="2200" dirty="0"/>
              <a:t>I) is a programming language such as </a:t>
            </a:r>
            <a:r>
              <a:rPr lang="en-US" sz="2200" spc="-300" dirty="0"/>
              <a:t>P H </a:t>
            </a:r>
            <a:r>
              <a:rPr lang="en-US" sz="2200" dirty="0"/>
              <a:t>P or JavaScript to connect to a </a:t>
            </a:r>
            <a:r>
              <a:rPr lang="en-US" sz="2200" spc="-300" dirty="0"/>
              <a:t>D B M </a:t>
            </a:r>
            <a:r>
              <a:rPr lang="en-US" sz="2200" dirty="0"/>
              <a:t>S allowing the sending of </a:t>
            </a:r>
            <a:r>
              <a:rPr lang="en-US" sz="2200" spc="-300" dirty="0"/>
              <a:t>S Q </a:t>
            </a:r>
            <a:r>
              <a:rPr lang="en-US" sz="2200" dirty="0"/>
              <a:t>L commands to the </a:t>
            </a:r>
            <a:r>
              <a:rPr lang="en-US" sz="2200" spc="-300" dirty="0"/>
              <a:t>D B M </a:t>
            </a:r>
            <a:r>
              <a:rPr lang="en-US" sz="2200" dirty="0"/>
              <a:t>S and then to receive them back.</a:t>
            </a:r>
          </a:p>
        </p:txBody>
      </p:sp>
    </p:spTree>
    <p:extLst>
      <p:ext uri="{BB962C8B-B14F-4D97-AF65-F5344CB8AC3E}">
        <p14:creationId xmlns:p14="http://schemas.microsoft.com/office/powerpoint/2010/main" val="2310897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162049"/>
          </a:xfrm>
        </p:spPr>
        <p:txBody>
          <a:bodyPr wrap="square" anchor="ctr">
            <a:noAutofit/>
          </a:bodyPr>
          <a:lstStyle/>
          <a:p>
            <a:r>
              <a:rPr lang="en-US" sz="3600" dirty="0">
                <a:latin typeface="+mj-lt"/>
              </a:rPr>
              <a:t>The Importance of Databases in the Internet and Mobile App World</a:t>
            </a:r>
          </a:p>
        </p:txBody>
      </p:sp>
      <p:sp>
        <p:nvSpPr>
          <p:cNvPr id="3" name="Content Placeholder 2"/>
          <p:cNvSpPr>
            <a:spLocks noGrp="1"/>
          </p:cNvSpPr>
          <p:nvPr>
            <p:ph idx="1"/>
          </p:nvPr>
        </p:nvSpPr>
        <p:spPr>
          <a:xfrm>
            <a:off x="457200" y="1328975"/>
            <a:ext cx="8153400" cy="928449"/>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Understand the importance of databases in Internet Web applications and mobile apps</a:t>
            </a:r>
          </a:p>
        </p:txBody>
      </p:sp>
      <p:sp>
        <p:nvSpPr>
          <p:cNvPr id="4" name="Content Placeholder 3"/>
          <p:cNvSpPr>
            <a:spLocks noGrp="1"/>
          </p:cNvSpPr>
          <p:nvPr>
            <p:ph idx="13"/>
          </p:nvPr>
        </p:nvSpPr>
        <p:spPr>
          <a:xfrm>
            <a:off x="457200" y="2441496"/>
            <a:ext cx="8153400" cy="3806904"/>
          </a:xfrm>
        </p:spPr>
        <p:txBody>
          <a:bodyPr>
            <a:noAutofit/>
          </a:bodyPr>
          <a:lstStyle/>
          <a:p>
            <a:r>
              <a:rPr lang="en-US" sz="2200" dirty="0"/>
              <a:t>The Internet was created as the </a:t>
            </a:r>
            <a:r>
              <a:rPr lang="en-US" sz="2200" spc="-300" dirty="0"/>
              <a:t>A R P A N E </a:t>
            </a:r>
            <a:r>
              <a:rPr lang="en-US" sz="2200" dirty="0"/>
              <a:t>T in 1969 and grew to connect </a:t>
            </a:r>
            <a:r>
              <a:rPr lang="en-US" sz="2200" spc="-300" dirty="0"/>
              <a:t>L A N </a:t>
            </a:r>
            <a:r>
              <a:rPr lang="en-US" sz="2200" dirty="0"/>
              <a:t>s.</a:t>
            </a:r>
          </a:p>
          <a:p>
            <a:r>
              <a:rPr lang="en-US" sz="2200" dirty="0"/>
              <a:t>It became known and used when the World Wide Web (Web) became accessible in 1993.</a:t>
            </a:r>
          </a:p>
          <a:p>
            <a:r>
              <a:rPr lang="en-US" sz="2200" dirty="0"/>
              <a:t>In the early 2000s, Web 2.0 sites started to appear allowing users to add content.</a:t>
            </a:r>
          </a:p>
          <a:p>
            <a:r>
              <a:rPr lang="en-US" sz="2200" dirty="0"/>
              <a:t>The Internet of Things (</a:t>
            </a:r>
            <a:r>
              <a:rPr lang="en-US" sz="2200" spc="-300" dirty="0"/>
              <a:t>I o </a:t>
            </a:r>
            <a:r>
              <a:rPr lang="en-US" sz="2200" dirty="0"/>
              <a:t>T) is the latest development which allows all types of devices to connect with each other.</a:t>
            </a:r>
          </a:p>
          <a:p>
            <a:r>
              <a:rPr lang="en-US" sz="2200" dirty="0"/>
              <a:t>All of these items depend upon databases.</a:t>
            </a:r>
          </a:p>
        </p:txBody>
      </p:sp>
    </p:spTree>
    <p:extLst>
      <p:ext uri="{BB962C8B-B14F-4D97-AF65-F5344CB8AC3E}">
        <p14:creationId xmlns:p14="http://schemas.microsoft.com/office/powerpoint/2010/main" val="5534088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1.32  The </a:t>
            </a:r>
            <a:r>
              <a:rPr lang="en-US" sz="3600" spc="-450" dirty="0">
                <a:latin typeface="+mj-lt"/>
              </a:rPr>
              <a:t>W </a:t>
            </a:r>
            <a:r>
              <a:rPr lang="en-US" sz="3600" dirty="0">
                <a:latin typeface="+mj-lt"/>
              </a:rPr>
              <a:t>P Web Page</a:t>
            </a:r>
          </a:p>
        </p:txBody>
      </p:sp>
      <p:pic>
        <p:nvPicPr>
          <p:cNvPr id="29698" name="Picture 2" descr="The address in the address bar of the browser reads localhost slash DBC slash WP slash.&#10;The web page provides search and login option.&#10;• A text box with a label, Search the WP web site. A search button is provided beside.&#10;• Two text boxes with labels as login and password along with a login button.&#10;&#10;There is an image with a central square connected to four circles at the corners. Below this options there are menu items like Alpha Series, Beta Series, Delta Series, Accessories and Wearbies.&#10;"/>
          <p:cNvPicPr>
            <a:picLocks noChangeAspect="1" noChangeArrowheads="1"/>
          </p:cNvPicPr>
          <p:nvPr/>
        </p:nvPicPr>
        <p:blipFill rotWithShape="1">
          <a:blip r:embed="rId3">
            <a:extLst>
              <a:ext uri="{28A0092B-C50C-407E-A947-70E740481C1C}">
                <a14:useLocalDpi xmlns:a14="http://schemas.microsoft.com/office/drawing/2010/main" val="0"/>
              </a:ext>
            </a:extLst>
          </a:blip>
          <a:srcRect t="4600" b="4411"/>
          <a:stretch/>
        </p:blipFill>
        <p:spPr bwMode="auto">
          <a:xfrm>
            <a:off x="506703" y="1064063"/>
            <a:ext cx="8073445" cy="4720349"/>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Microsoft Edge, Windows 10, Microsoft Corporation.</a:t>
            </a:r>
          </a:p>
        </p:txBody>
      </p:sp>
    </p:spTree>
    <p:extLst>
      <p:ext uri="{BB962C8B-B14F-4D97-AF65-F5344CB8AC3E}">
        <p14:creationId xmlns:p14="http://schemas.microsoft.com/office/powerpoint/2010/main" val="3462140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What are Data Warehouses and Business Intelligence (</a:t>
            </a:r>
            <a:r>
              <a:rPr lang="en-US" sz="3600" spc="-500" dirty="0">
                <a:latin typeface="+mj-lt"/>
              </a:rPr>
              <a:t>B </a:t>
            </a:r>
            <a:r>
              <a:rPr lang="en-US" sz="3600" dirty="0">
                <a:latin typeface="+mj-lt"/>
              </a:rPr>
              <a:t>I) Systems?</a:t>
            </a:r>
          </a:p>
        </p:txBody>
      </p:sp>
      <p:sp>
        <p:nvSpPr>
          <p:cNvPr id="5" name="Content Placeholder 4"/>
          <p:cNvSpPr>
            <a:spLocks noGrp="1"/>
          </p:cNvSpPr>
          <p:nvPr>
            <p:ph idx="1"/>
          </p:nvPr>
        </p:nvSpPr>
        <p:spPr>
          <a:xfrm>
            <a:off x="457201" y="1328975"/>
            <a:ext cx="8153399" cy="928449"/>
          </a:xfrm>
        </p:spPr>
        <p:txBody>
          <a:bodyPr wrap="square" anchor="ctr">
            <a:noAutofit/>
          </a:bodyPr>
          <a:lstStyle/>
          <a:p>
            <a:pPr marL="0" indent="0">
              <a:buNone/>
            </a:pPr>
            <a:r>
              <a:rPr lang="en-US" sz="2800" b="1" dirty="0">
                <a:solidFill>
                  <a:srgbClr val="007FA3"/>
                </a:solidFill>
              </a:rPr>
              <a:t>Introduce data warehouses and business intelligence (</a:t>
            </a:r>
            <a:r>
              <a:rPr lang="en-US" sz="2800" b="1" spc="-300" dirty="0">
                <a:solidFill>
                  <a:srgbClr val="007FA3"/>
                </a:solidFill>
              </a:rPr>
              <a:t>B </a:t>
            </a:r>
            <a:r>
              <a:rPr lang="en-US" sz="2800" b="1" dirty="0">
                <a:solidFill>
                  <a:srgbClr val="007FA3"/>
                </a:solidFill>
              </a:rPr>
              <a:t>I) systems</a:t>
            </a:r>
          </a:p>
        </p:txBody>
      </p:sp>
      <p:sp>
        <p:nvSpPr>
          <p:cNvPr id="6" name="Content Placeholder 5"/>
          <p:cNvSpPr>
            <a:spLocks noGrp="1"/>
          </p:cNvSpPr>
          <p:nvPr>
            <p:ph idx="13"/>
          </p:nvPr>
        </p:nvSpPr>
        <p:spPr>
          <a:xfrm>
            <a:off x="457201" y="2343134"/>
            <a:ext cx="8153399" cy="2819415"/>
          </a:xfrm>
        </p:spPr>
        <p:txBody>
          <a:bodyPr wrap="square">
            <a:noAutofit/>
          </a:bodyPr>
          <a:lstStyle/>
          <a:p>
            <a:r>
              <a:rPr lang="en-US" sz="2200" b="1" dirty="0">
                <a:solidFill>
                  <a:schemeClr val="bg2"/>
                </a:solidFill>
              </a:rPr>
              <a:t>Transactions</a:t>
            </a:r>
            <a:r>
              <a:rPr lang="en-US" sz="2200" dirty="0"/>
              <a:t> are purchases bought online that are recorded in a company’s database, also referred to as an </a:t>
            </a:r>
            <a:r>
              <a:rPr lang="en-US" sz="2200" b="1" dirty="0">
                <a:solidFill>
                  <a:schemeClr val="bg2"/>
                </a:solidFill>
              </a:rPr>
              <a:t>online transaction processing (</a:t>
            </a:r>
            <a:r>
              <a:rPr lang="en-US" sz="2200" b="1" spc="-300" dirty="0">
                <a:solidFill>
                  <a:schemeClr val="bg2"/>
                </a:solidFill>
              </a:rPr>
              <a:t>O L T </a:t>
            </a:r>
            <a:r>
              <a:rPr lang="en-US" sz="2200" b="1" dirty="0">
                <a:solidFill>
                  <a:schemeClr val="bg2"/>
                </a:solidFill>
              </a:rPr>
              <a:t>P)</a:t>
            </a:r>
            <a:r>
              <a:rPr lang="en-US" sz="2200" dirty="0"/>
              <a:t> database.</a:t>
            </a:r>
          </a:p>
          <a:p>
            <a:r>
              <a:rPr lang="en-US" sz="2200" dirty="0"/>
              <a:t>Data analysis is done on an organization’s </a:t>
            </a:r>
            <a:r>
              <a:rPr lang="en-US" sz="2200" b="1" dirty="0">
                <a:solidFill>
                  <a:schemeClr val="bg2"/>
                </a:solidFill>
              </a:rPr>
              <a:t>online analytical processing (</a:t>
            </a:r>
            <a:r>
              <a:rPr lang="en-US" sz="2200" b="1" spc="-300" dirty="0">
                <a:solidFill>
                  <a:schemeClr val="bg2"/>
                </a:solidFill>
              </a:rPr>
              <a:t>O L A </a:t>
            </a:r>
            <a:r>
              <a:rPr lang="en-US" sz="2200" b="1" dirty="0">
                <a:solidFill>
                  <a:schemeClr val="bg2"/>
                </a:solidFill>
              </a:rPr>
              <a:t>P)</a:t>
            </a:r>
            <a:r>
              <a:rPr lang="en-US" sz="2200" dirty="0"/>
              <a:t> database and is used for research.</a:t>
            </a:r>
          </a:p>
          <a:p>
            <a:r>
              <a:rPr lang="en-US" sz="2200" dirty="0"/>
              <a:t>A </a:t>
            </a:r>
            <a:r>
              <a:rPr lang="en-US" sz="2200" b="1" dirty="0">
                <a:solidFill>
                  <a:schemeClr val="bg2"/>
                </a:solidFill>
              </a:rPr>
              <a:t>business intelligence system</a:t>
            </a:r>
            <a:r>
              <a:rPr lang="en-US" sz="2200" dirty="0"/>
              <a:t> consists of tools used to analyze and report on company data.</a:t>
            </a:r>
          </a:p>
        </p:txBody>
      </p:sp>
    </p:spTree>
    <p:extLst>
      <p:ext uri="{BB962C8B-B14F-4D97-AF65-F5344CB8AC3E}">
        <p14:creationId xmlns:p14="http://schemas.microsoft.com/office/powerpoint/2010/main" val="3455282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What is Big Data?</a:t>
            </a:r>
          </a:p>
        </p:txBody>
      </p:sp>
      <p:sp>
        <p:nvSpPr>
          <p:cNvPr id="5" name="Content Placeholder 4"/>
          <p:cNvSpPr>
            <a:spLocks noGrp="1"/>
          </p:cNvSpPr>
          <p:nvPr>
            <p:ph idx="1"/>
          </p:nvPr>
        </p:nvSpPr>
        <p:spPr>
          <a:xfrm>
            <a:off x="457201" y="828675"/>
            <a:ext cx="8153399" cy="504825"/>
          </a:xfrm>
        </p:spPr>
        <p:txBody>
          <a:bodyPr wrap="square" anchor="ctr">
            <a:noAutofit/>
          </a:bodyPr>
          <a:lstStyle/>
          <a:p>
            <a:pPr marL="0" indent="0">
              <a:buNone/>
            </a:pPr>
            <a:r>
              <a:rPr lang="en-US" sz="2800" b="1" dirty="0">
                <a:solidFill>
                  <a:srgbClr val="007FA3"/>
                </a:solidFill>
              </a:rPr>
              <a:t>Introduce Big Data and cloud computing</a:t>
            </a:r>
          </a:p>
        </p:txBody>
      </p:sp>
      <p:sp>
        <p:nvSpPr>
          <p:cNvPr id="6" name="Content Placeholder 5"/>
          <p:cNvSpPr>
            <a:spLocks noGrp="1"/>
          </p:cNvSpPr>
          <p:nvPr>
            <p:ph idx="13"/>
          </p:nvPr>
        </p:nvSpPr>
        <p:spPr>
          <a:xfrm>
            <a:off x="457201" y="1543050"/>
            <a:ext cx="8153399" cy="1600200"/>
          </a:xfrm>
        </p:spPr>
        <p:txBody>
          <a:bodyPr wrap="square">
            <a:noAutofit/>
          </a:bodyPr>
          <a:lstStyle/>
          <a:p>
            <a:r>
              <a:rPr lang="en-US" sz="2200" b="1" dirty="0">
                <a:solidFill>
                  <a:schemeClr val="bg2"/>
                </a:solidFill>
              </a:rPr>
              <a:t>Big Data</a:t>
            </a:r>
            <a:r>
              <a:rPr lang="en-US" sz="2200" dirty="0"/>
              <a:t> is the current term for the enormous datasets generated by Web and mobile applications.</a:t>
            </a:r>
          </a:p>
          <a:p>
            <a:r>
              <a:rPr lang="en-US" sz="2200" b="1" dirty="0">
                <a:solidFill>
                  <a:schemeClr val="bg2"/>
                </a:solidFill>
              </a:rPr>
              <a:t>Nonrelational databases</a:t>
            </a:r>
            <a:r>
              <a:rPr lang="en-US" sz="2200" dirty="0"/>
              <a:t> are used to store Big Data (also known as No</a:t>
            </a:r>
            <a:r>
              <a:rPr lang="en-US" sz="100" dirty="0"/>
              <a:t> </a:t>
            </a:r>
            <a:r>
              <a:rPr lang="en-US" sz="2200" spc="-300" dirty="0"/>
              <a:t>S Q </a:t>
            </a:r>
            <a:r>
              <a:rPr lang="en-US" sz="2200" dirty="0"/>
              <a:t>L).</a:t>
            </a:r>
          </a:p>
        </p:txBody>
      </p:sp>
    </p:spTree>
    <p:extLst>
      <p:ext uri="{BB962C8B-B14F-4D97-AF65-F5344CB8AC3E}">
        <p14:creationId xmlns:p14="http://schemas.microsoft.com/office/powerpoint/2010/main" val="3614096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Figure 1.33  Arango</a:t>
            </a:r>
            <a:r>
              <a:rPr lang="en-US" sz="3600" spc="-450" dirty="0">
                <a:latin typeface="+mj-lt"/>
              </a:rPr>
              <a:t>D </a:t>
            </a:r>
            <a:r>
              <a:rPr lang="en-US" sz="3600" dirty="0">
                <a:latin typeface="+mj-lt"/>
              </a:rPr>
              <a:t>B</a:t>
            </a:r>
          </a:p>
        </p:txBody>
      </p:sp>
      <p:pic>
        <p:nvPicPr>
          <p:cNvPr id="30722" name="Picture 2" descr="• The screenshot shows a left menu panel with options like collections, queries, graphs, services, logs, support, help us, get enterprise.&#10;&#10;• The right panel has two sections. The top section provides space to write and display queries. Above it are but-tons like Queries, New, Save and Save as.&#10;• The query is written in ArangoDB query language or AQL. The Query is formatted as,&#10;FOR C IN COURSES&#10; RETURN C&#10;The keywords are in blue color and other text in black.&#10;• There are other buttons at the down like Remove all results, Explain and Execute.&#10;• In the second section at the bottom, the result set is displayed. The query results in table format—note the extra columns _key, _id, and _rev. The columns displayed are _key, _id, _rev, Course Number, Course, Course Date, Fee, Enrollments. On top are tabs like query, 5 elements and 0.000 milliseconds.&#10;&#10;The table data is as below.&#10;Row number 1:&#10;_Key: 17183940&#10;_id: COURSES/17183940&#10;_rev: _W8-Blay-_&#10;Course Number: 2&#10;Course: Beg Oils&#10;Course Date: 9/15/2019&#10;Fee: 350&#10;Enrollments: &#10;[{&quot;CustomerNumber&quot;:2, &quot;CustomerLastName&quot;: &quot;Green&quot;,&quot;CustomerFirstName&quot;: &quot;Robin&quot;,&quot;Phone&quot;: &quot;425-678-8765&quot;, &quot;AmountPaid&quot;:350}, {&quot;CustomerNumber&quot;:5, &quot;CustomerLastNamer&quot;:&quot;Sears&quot;, &quot;CustomerFirst-Name&quot;:&quot;Miguel&quot;,&quot;Phone&quot;:&quot;360-789-4567&quot;,&quot;AmountPaid&quot;:350}]&#10;&#10;&#10;&#10;&#10;Row number 2 :&#10;_Key: 17183944&#10;_id: COUBStS/17183944&#10;_rev: _W8-BLay--F&#10;Course Number: 4&#10;Course: Beg Oils&#10;Course Date: 10/15/2019&#10;Fee: 350&#10;Enrollments: &#10;[{&quot;CustomerNumber&quot;:7 &quot;CustomerLastName&quot;: &quot;Myers&quot;,&quot;CustomerFirstName&quot;: &quot;Lynda&quot;.&quot;Phone&quot;: &quot;360-789-5678&quot;, &quot;AmountPaid&quot;:0}]&#10;"/>
          <p:cNvPicPr>
            <a:picLocks noChangeAspect="1" noChangeArrowheads="1"/>
          </p:cNvPicPr>
          <p:nvPr/>
        </p:nvPicPr>
        <p:blipFill rotWithShape="1">
          <a:blip r:embed="rId3">
            <a:extLst>
              <a:ext uri="{28A0092B-C50C-407E-A947-70E740481C1C}">
                <a14:useLocalDpi xmlns:a14="http://schemas.microsoft.com/office/drawing/2010/main" val="0"/>
              </a:ext>
            </a:extLst>
          </a:blip>
          <a:srcRect t="4419" b="4419"/>
          <a:stretch/>
        </p:blipFill>
        <p:spPr bwMode="auto">
          <a:xfrm>
            <a:off x="750175" y="1062187"/>
            <a:ext cx="7605550" cy="484792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9976"/>
            <a:ext cx="8153400" cy="324624"/>
          </a:xfrm>
        </p:spPr>
        <p:txBody>
          <a:bodyPr>
            <a:noAutofit/>
          </a:bodyPr>
          <a:lstStyle/>
          <a:p>
            <a:pPr marL="0" indent="0">
              <a:buNone/>
            </a:pPr>
            <a:r>
              <a:rPr lang="en-US" sz="1800" dirty="0"/>
              <a:t>Courtesy of Arango</a:t>
            </a:r>
            <a:r>
              <a:rPr lang="en-US" sz="1800" spc="-300" dirty="0"/>
              <a:t>D </a:t>
            </a:r>
            <a:r>
              <a:rPr lang="en-US" sz="1800" dirty="0"/>
              <a:t>B </a:t>
            </a:r>
            <a:r>
              <a:rPr lang="en-US" sz="1800" spc="-300" dirty="0"/>
              <a:t>G m b </a:t>
            </a:r>
            <a:r>
              <a:rPr lang="en-US" sz="1800" dirty="0"/>
              <a:t>H.</a:t>
            </a:r>
          </a:p>
        </p:txBody>
      </p:sp>
    </p:spTree>
    <p:extLst>
      <p:ext uri="{BB962C8B-B14F-4D97-AF65-F5344CB8AC3E}">
        <p14:creationId xmlns:p14="http://schemas.microsoft.com/office/powerpoint/2010/main" val="3086655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What is Cloud Computing?</a:t>
            </a:r>
          </a:p>
        </p:txBody>
      </p:sp>
      <p:sp>
        <p:nvSpPr>
          <p:cNvPr id="5" name="Content Placeholder 4"/>
          <p:cNvSpPr>
            <a:spLocks noGrp="1"/>
          </p:cNvSpPr>
          <p:nvPr>
            <p:ph idx="1"/>
          </p:nvPr>
        </p:nvSpPr>
        <p:spPr>
          <a:xfrm>
            <a:off x="457201" y="828675"/>
            <a:ext cx="8153399" cy="504825"/>
          </a:xfrm>
        </p:spPr>
        <p:txBody>
          <a:bodyPr wrap="square" anchor="ctr">
            <a:noAutofit/>
          </a:bodyPr>
          <a:lstStyle/>
          <a:p>
            <a:pPr marL="0" indent="0">
              <a:buNone/>
            </a:pPr>
            <a:r>
              <a:rPr lang="en-US" sz="2800" b="1" dirty="0">
                <a:solidFill>
                  <a:srgbClr val="007FA3"/>
                </a:solidFill>
              </a:rPr>
              <a:t>Introduce Big Data and cloud computing</a:t>
            </a:r>
          </a:p>
        </p:txBody>
      </p:sp>
      <p:sp>
        <p:nvSpPr>
          <p:cNvPr id="6" name="Content Placeholder 5"/>
          <p:cNvSpPr>
            <a:spLocks noGrp="1"/>
          </p:cNvSpPr>
          <p:nvPr>
            <p:ph idx="13"/>
          </p:nvPr>
        </p:nvSpPr>
        <p:spPr>
          <a:xfrm>
            <a:off x="457201" y="1543050"/>
            <a:ext cx="8153399" cy="2438400"/>
          </a:xfrm>
        </p:spPr>
        <p:txBody>
          <a:bodyPr wrap="square">
            <a:noAutofit/>
          </a:bodyPr>
          <a:lstStyle/>
          <a:p>
            <a:r>
              <a:rPr lang="en-US" sz="2200" b="1" dirty="0">
                <a:solidFill>
                  <a:schemeClr val="bg2"/>
                </a:solidFill>
              </a:rPr>
              <a:t>Cloud Computing</a:t>
            </a:r>
            <a:r>
              <a:rPr lang="en-US" sz="2200" dirty="0"/>
              <a:t> is the use of another company’s hardware to conduct business via an Internet connection or through a Web server.</a:t>
            </a:r>
          </a:p>
          <a:p>
            <a:r>
              <a:rPr lang="en-US" sz="2200" dirty="0"/>
              <a:t>Examples include:</a:t>
            </a:r>
          </a:p>
          <a:p>
            <a:pPr lvl="1"/>
            <a:r>
              <a:rPr lang="en-US" sz="2200" dirty="0"/>
              <a:t>Amazon Web Services (</a:t>
            </a:r>
            <a:r>
              <a:rPr lang="en-US" sz="2200" spc="-300" dirty="0"/>
              <a:t>A W </a:t>
            </a:r>
            <a:r>
              <a:rPr lang="en-US" sz="2200" dirty="0"/>
              <a:t>S)</a:t>
            </a:r>
          </a:p>
          <a:p>
            <a:pPr lvl="1"/>
            <a:r>
              <a:rPr lang="en-US" sz="2200" dirty="0"/>
              <a:t>Google Cloud Platform</a:t>
            </a:r>
          </a:p>
        </p:txBody>
      </p:sp>
    </p:spTree>
    <p:extLst>
      <p:ext uri="{BB962C8B-B14F-4D97-AF65-F5344CB8AC3E}">
        <p14:creationId xmlns:p14="http://schemas.microsoft.com/office/powerpoint/2010/main" val="1068577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fr-FR" sz="3600" dirty="0">
                <a:latin typeface="+mj-lt"/>
              </a:rPr>
              <a:t>Figure 1.34  Microsoft Azure Cloud Service</a:t>
            </a:r>
            <a:endParaRPr lang="en-US" sz="3600" dirty="0">
              <a:latin typeface="+mj-lt"/>
            </a:endParaRPr>
          </a:p>
        </p:txBody>
      </p:sp>
      <p:pic>
        <p:nvPicPr>
          <p:cNvPr id="31746" name="Picture 2" descr="a. The web browser displays a page from https://portal.azure.com&#10;b. The screen is named Microsoft Azure. There is a search option with MySQL. The login details are displayed at the right corner.&#10;c. The left panel has menu options to create a resource, Home, dashboard, all services and a list of favorites. The favorites included are all resources, resource groups, app services, function apps, SQL databases, Azure Cosmos DB, Virtual machines, Load balancers, Storage accounts, virtual networks, Azure Active directory, Monitor, Advisor, Security center, Cost management plus billing, help plus support.&#10;d. The right panel displays multiple sections like Dashboard, WP SQL database, mysql-dbc-e09, service health and marketplace.&#10;e. The dashboard displays quick starts plus tutorials. The menu options are &#10;• Windows Virtual Machine which are Provision Windows Server, SQL Server, SharePoint VMs&#10;• Linux Virtual Machine which are Provision Ubuntu, Red Hat, Centos, SUSE, CoreOS VMs&#10;• App Service which are create web apps using dot NET, Java, Node JS, Python and PHP&#10;• Functions which process events with a serverless code architecture and&#10;• SQL Database which are managed relation SQL database as a service&#10;f. Microsoft SQL Server database named WP displays a SQL server icon with status as online.&#10;g. MySQL database named mysql-dbc-e09 with a My DB server icon and status as ready.&#10;"/>
          <p:cNvPicPr>
            <a:picLocks noChangeAspect="1" noChangeArrowheads="1"/>
          </p:cNvPicPr>
          <p:nvPr/>
        </p:nvPicPr>
        <p:blipFill rotWithShape="1">
          <a:blip r:embed="rId3">
            <a:extLst>
              <a:ext uri="{28A0092B-C50C-407E-A947-70E740481C1C}">
                <a14:useLocalDpi xmlns:a14="http://schemas.microsoft.com/office/drawing/2010/main" val="0"/>
              </a:ext>
            </a:extLst>
          </a:blip>
          <a:srcRect t="4289" b="4496"/>
          <a:stretch/>
        </p:blipFill>
        <p:spPr bwMode="auto">
          <a:xfrm>
            <a:off x="1085447" y="1300137"/>
            <a:ext cx="6954057" cy="461488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6019026"/>
            <a:ext cx="8153400" cy="305574"/>
          </a:xfrm>
        </p:spPr>
        <p:txBody>
          <a:bodyPr>
            <a:noAutofit/>
          </a:bodyPr>
          <a:lstStyle/>
          <a:p>
            <a:pPr marL="0" indent="0">
              <a:buNone/>
            </a:pPr>
            <a:r>
              <a:rPr lang="en-US" sz="1800" dirty="0"/>
              <a:t>Azure, Microsoft Edge, Microsoft Corporation.</a:t>
            </a:r>
          </a:p>
        </p:txBody>
      </p:sp>
    </p:spTree>
    <p:extLst>
      <p:ext uri="{BB962C8B-B14F-4D97-AF65-F5344CB8AC3E}">
        <p14:creationId xmlns:p14="http://schemas.microsoft.com/office/powerpoint/2010/main" val="3262193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55602"/>
            <a:ext cx="8154446" cy="611148"/>
          </a:xfrm>
        </p:spPr>
        <p:txBody>
          <a:bodyPr wrap="square" anchor="ctr">
            <a:noAutofit/>
          </a:bodyPr>
          <a:lstStyle/>
          <a:p>
            <a:r>
              <a:rPr lang="en-US" sz="3600" dirty="0">
                <a:latin typeface="+mj-lt"/>
              </a:rPr>
              <a:t>Copyright</a:t>
            </a:r>
            <a:endParaRPr lang="en-US" sz="3600" b="0" dirty="0">
              <a:latin typeface="+mj-lt"/>
            </a:endParaRP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0009" y="2317359"/>
            <a:ext cx="1277815" cy="1434026"/>
          </a:xfrm>
          <a:prstGeom prst="rect">
            <a:avLst/>
          </a:prstGeom>
        </p:spPr>
      </p:pic>
      <p:sp>
        <p:nvSpPr>
          <p:cNvPr id="8" name="Text Placeholder 1">
            <a:extLst>
              <a:ext uri="{FF2B5EF4-FFF2-40B4-BE49-F238E27FC236}">
                <a16:creationId xmlns:a16="http://schemas.microsoft.com/office/drawing/2014/main" id="{AD5FAE7B-F718-4307-B112-AD6256157E8F}"/>
              </a:ext>
            </a:extLst>
          </p:cNvPr>
          <p:cNvSpPr txBox="1">
            <a:spLocks/>
          </p:cNvSpPr>
          <p:nvPr/>
        </p:nvSpPr>
        <p:spPr>
          <a:xfrm>
            <a:off x="1714499"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9pPr>
          </a:lstStyle>
          <a:p>
            <a:pPr marL="101600" indent="0">
              <a:buFont typeface="Arial" panose="020B0604020202020204" pitchFamily="34" charset="0"/>
              <a:buNone/>
            </a:pPr>
            <a:r>
              <a:rPr lang="en-US" b="1" dirty="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p>
        </p:txBody>
      </p:sp>
    </p:spTree>
    <p:extLst>
      <p:ext uri="{BB962C8B-B14F-4D97-AF65-F5344CB8AC3E}">
        <p14:creationId xmlns:p14="http://schemas.microsoft.com/office/powerpoint/2010/main" val="3341268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1.1(a) Searching a Database in a Web Browser</a:t>
            </a:r>
          </a:p>
        </p:txBody>
      </p:sp>
      <p:pic>
        <p:nvPicPr>
          <p:cNvPr id="2050" name="Picture 2" descr="• A label on address bar reads, “The Pearson higher education web page”.&#10;• The address on the web page is www.pearson.com/us/higher-education.html&#10;• The website shows the Pearson logo on the left. &#10;• A small magnifying glass along with a text box labeled, ’Search’ in it is seen on right side of the page. It is the search text box and button.&#10;• There are other menu items as well on the web page."/>
          <p:cNvPicPr>
            <a:picLocks noChangeAspect="1" noChangeArrowheads="1"/>
          </p:cNvPicPr>
          <p:nvPr/>
        </p:nvPicPr>
        <p:blipFill rotWithShape="1">
          <a:blip r:embed="rId3">
            <a:extLst>
              <a:ext uri="{28A0092B-C50C-407E-A947-70E740481C1C}">
                <a14:useLocalDpi xmlns:a14="http://schemas.microsoft.com/office/drawing/2010/main" val="0"/>
              </a:ext>
            </a:extLst>
          </a:blip>
          <a:srcRect b="9949"/>
          <a:stretch/>
        </p:blipFill>
        <p:spPr bwMode="auto">
          <a:xfrm>
            <a:off x="525753" y="2209800"/>
            <a:ext cx="8073445" cy="192405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3"/>
          </p:nvPr>
        </p:nvSpPr>
        <p:spPr>
          <a:xfrm>
            <a:off x="457200" y="5990451"/>
            <a:ext cx="8153400" cy="315099"/>
          </a:xfrm>
        </p:spPr>
        <p:txBody>
          <a:bodyPr anchor="ctr">
            <a:noAutofit/>
          </a:bodyPr>
          <a:lstStyle/>
          <a:p>
            <a:pPr marL="0" indent="0">
              <a:buNone/>
            </a:pPr>
            <a:r>
              <a:rPr lang="en-US" sz="1800" dirty="0"/>
              <a:t>Courtesy of Pearson Education</a:t>
            </a:r>
          </a:p>
        </p:txBody>
      </p:sp>
    </p:spTree>
    <p:extLst>
      <p:ext uri="{BB962C8B-B14F-4D97-AF65-F5344CB8AC3E}">
        <p14:creationId xmlns:p14="http://schemas.microsoft.com/office/powerpoint/2010/main" val="47066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a:latin typeface="+mj-lt"/>
              </a:rPr>
              <a:t>Figure 1.2  The Internet and Mobile Device World</a:t>
            </a:r>
          </a:p>
        </p:txBody>
      </p:sp>
      <p:pic>
        <p:nvPicPr>
          <p:cNvPr id="3074" name="Picture 2" descr="There are three sample flows in which database is accessed.&#10;Example 1:&#10;1. Users use web browser client on a personal computer.&#10;2. Data is passed to and retrieved via web server through internet as a communication channel.&#10;3. Web server passes and retrieves data through database.&#10;Example 2:&#10;1. Users use app client on a smart phone.&#10;2. Data is passed to and retrieved via app data server through cell phone system data network as a communication channel.&#10;3. App data server passes and retrieves data through database.&#10;Example 3:&#10;1. Users use smart speaker with virtual assistant client.&#10;2. Data is passed to and retrieved via app data server through internet as a communication channel.&#10;3. App data server passes and retrieves data through database."/>
          <p:cNvPicPr>
            <a:picLocks noChangeAspect="1" noChangeArrowheads="1"/>
          </p:cNvPicPr>
          <p:nvPr/>
        </p:nvPicPr>
        <p:blipFill rotWithShape="1">
          <a:blip r:embed="rId3">
            <a:extLst>
              <a:ext uri="{28A0092B-C50C-407E-A947-70E740481C1C}">
                <a14:useLocalDpi xmlns:a14="http://schemas.microsoft.com/office/drawing/2010/main" val="0"/>
              </a:ext>
            </a:extLst>
          </a:blip>
          <a:srcRect t="4748" b="4961"/>
          <a:stretch/>
        </p:blipFill>
        <p:spPr bwMode="auto">
          <a:xfrm>
            <a:off x="769225" y="1444804"/>
            <a:ext cx="7605550" cy="483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06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4"/>
            <a:ext cx="8153400" cy="571501"/>
          </a:xfrm>
        </p:spPr>
        <p:txBody>
          <a:bodyPr wrap="square" anchor="ctr">
            <a:noAutofit/>
          </a:bodyPr>
          <a:lstStyle/>
          <a:p>
            <a:r>
              <a:rPr lang="en-US" sz="3600" dirty="0">
                <a:latin typeface="+mj-lt"/>
              </a:rPr>
              <a:t>Why Use a Database?</a:t>
            </a:r>
          </a:p>
        </p:txBody>
      </p:sp>
      <p:sp>
        <p:nvSpPr>
          <p:cNvPr id="3" name="Content Placeholder 2"/>
          <p:cNvSpPr>
            <a:spLocks noGrp="1"/>
          </p:cNvSpPr>
          <p:nvPr>
            <p:ph idx="1"/>
          </p:nvPr>
        </p:nvSpPr>
        <p:spPr>
          <a:xfrm>
            <a:off x="457200" y="80962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Understand the nature and characteristics of databases</a:t>
            </a:r>
          </a:p>
        </p:txBody>
      </p:sp>
      <p:sp>
        <p:nvSpPr>
          <p:cNvPr id="4" name="Content Placeholder 3"/>
          <p:cNvSpPr>
            <a:spLocks noGrp="1"/>
          </p:cNvSpPr>
          <p:nvPr>
            <p:ph idx="13"/>
          </p:nvPr>
        </p:nvSpPr>
        <p:spPr>
          <a:xfrm>
            <a:off x="447675" y="1925702"/>
            <a:ext cx="8153400" cy="1208023"/>
          </a:xfrm>
        </p:spPr>
        <p:txBody>
          <a:bodyPr>
            <a:noAutofit/>
          </a:bodyPr>
          <a:lstStyle/>
          <a:p>
            <a:r>
              <a:rPr lang="en-US" sz="2200" dirty="0"/>
              <a:t>The reason databases are used is to keep track of things.</a:t>
            </a:r>
          </a:p>
          <a:p>
            <a:r>
              <a:rPr lang="en-US" sz="2200" dirty="0"/>
              <a:t>Databases store more complicated information than simple lists like a spreadsheet.</a:t>
            </a:r>
          </a:p>
        </p:txBody>
      </p:sp>
    </p:spTree>
    <p:extLst>
      <p:ext uri="{BB962C8B-B14F-4D97-AF65-F5344CB8AC3E}">
        <p14:creationId xmlns:p14="http://schemas.microsoft.com/office/powerpoint/2010/main" val="23208367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sz="3600" dirty="0">
                <a:latin typeface="+mj-lt"/>
              </a:rPr>
              <a:t>Figure 1.7  The Student with Advisor and Department List</a:t>
            </a:r>
          </a:p>
        </p:txBody>
      </p:sp>
      <p:sp>
        <p:nvSpPr>
          <p:cNvPr id="5" name="Content Placeholder 4"/>
          <p:cNvSpPr>
            <a:spLocks noGrp="1"/>
          </p:cNvSpPr>
          <p:nvPr>
            <p:ph idx="1"/>
          </p:nvPr>
        </p:nvSpPr>
        <p:spPr>
          <a:xfrm>
            <a:off x="457201" y="1343025"/>
            <a:ext cx="8153399" cy="466725"/>
          </a:xfrm>
        </p:spPr>
        <p:txBody>
          <a:bodyPr wrap="square" anchor="ctr">
            <a:noAutofit/>
          </a:bodyPr>
          <a:lstStyle/>
          <a:p>
            <a:pPr marL="0" indent="0">
              <a:buNone/>
            </a:pPr>
            <a:r>
              <a:rPr lang="en-US" sz="2800" b="1" dirty="0">
                <a:solidFill>
                  <a:srgbClr val="007FA3"/>
                </a:solidFill>
              </a:rPr>
              <a:t>Understand the potential problems with lists</a:t>
            </a:r>
          </a:p>
        </p:txBody>
      </p:sp>
      <p:sp>
        <p:nvSpPr>
          <p:cNvPr id="6" name="Content Placeholder 5"/>
          <p:cNvSpPr>
            <a:spLocks noGrp="1"/>
          </p:cNvSpPr>
          <p:nvPr>
            <p:ph idx="13"/>
          </p:nvPr>
        </p:nvSpPr>
        <p:spPr>
          <a:xfrm>
            <a:off x="447675" y="1924050"/>
            <a:ext cx="8162925" cy="1431161"/>
          </a:xfrm>
        </p:spPr>
        <p:txBody>
          <a:bodyPr>
            <a:noAutofit/>
          </a:bodyPr>
          <a:lstStyle/>
          <a:p>
            <a:r>
              <a:rPr lang="en-US" sz="2200" dirty="0"/>
              <a:t>A major problem with using lists include:</a:t>
            </a:r>
          </a:p>
          <a:p>
            <a:pPr lvl="1"/>
            <a:r>
              <a:rPr lang="en-US" sz="2200" b="1" dirty="0">
                <a:solidFill>
                  <a:schemeClr val="bg2"/>
                </a:solidFill>
              </a:rPr>
              <a:t>Modification problems</a:t>
            </a:r>
            <a:r>
              <a:rPr lang="en-US" sz="2200" dirty="0"/>
              <a:t>: Redundancy and multiple themes can create modification problems such as deleting, updating, and inserting records as seen in the figure below.</a:t>
            </a:r>
          </a:p>
        </p:txBody>
      </p:sp>
      <p:pic>
        <p:nvPicPr>
          <p:cNvPr id="4098" name="Picture 2" descr="The sample data of 8 rows and 8 columns is shown in Excel 2019, Windows 10, Microsoft corporation.&#10;The excel provides row identifiers numbered from 1 to 8 and A, B, C, D, E, F, G and H as column identifiers.&#10;The column names are S ID, Student Last Name, Student First Name, Student Email, Adviser Last Name, Adviser Email, Department and Admin Last Name.&#10;A couple of sample rows are as below:&#10;Row number 1: S0023; Andrews; Matthew; Matthew.Andrews@ourcampus.edu; Baker; Linda.Baker@ourcampus.edu, &#10;Accounting, Smith.&#10;Row number 6: S0154, Brisbon, Lisa, Lisa.Brisbon@ourcampus.edu, Valdez, Richard.Valdez@ourcampus.edu, Chemistry, Chaplin.&#10;Below is the list of issues when the above data is modified.&#10;1. The first row, if Adviser Baker is changed to Taing, we need to change Adviser Email as well. If changed to Val-dez, we need to change Adviser Email, Department, and Admin Last Name.&#10;2. If row number 8 is deleted, then the student and adviser data are also lost.&#10;3. Row number 9 is inserted for a department, both student and adviser data is missing. Only department and Admin Last Name are available as biology and Kelly.&#10;"/>
          <p:cNvPicPr>
            <a:picLocks noChangeAspect="1" noChangeArrowheads="1"/>
          </p:cNvPicPr>
          <p:nvPr/>
        </p:nvPicPr>
        <p:blipFill rotWithShape="1">
          <a:blip r:embed="rId3">
            <a:extLst>
              <a:ext uri="{28A0092B-C50C-407E-A947-70E740481C1C}">
                <a14:useLocalDpi xmlns:a14="http://schemas.microsoft.com/office/drawing/2010/main" val="0"/>
              </a:ext>
            </a:extLst>
          </a:blip>
          <a:srcRect t="6526" b="6526"/>
          <a:stretch/>
        </p:blipFill>
        <p:spPr bwMode="auto">
          <a:xfrm>
            <a:off x="1684400" y="3431987"/>
            <a:ext cx="5756150" cy="250240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6"/>
          <p:cNvSpPr>
            <a:spLocks noGrp="1"/>
          </p:cNvSpPr>
          <p:nvPr>
            <p:ph sz="quarter" idx="14"/>
          </p:nvPr>
        </p:nvSpPr>
        <p:spPr>
          <a:xfrm>
            <a:off x="457200" y="5991225"/>
            <a:ext cx="8087342" cy="304800"/>
          </a:xfrm>
        </p:spPr>
        <p:txBody>
          <a:bodyPr>
            <a:noAutofit/>
          </a:bodyPr>
          <a:lstStyle/>
          <a:p>
            <a:pPr marL="0" indent="0">
              <a:buNone/>
            </a:pPr>
            <a:r>
              <a:rPr lang="en-US" sz="1800" dirty="0"/>
              <a:t>Excel 2019, Windows 10, Microsoft Corporation.</a:t>
            </a:r>
          </a:p>
        </p:txBody>
      </p:sp>
    </p:spTree>
    <p:extLst>
      <p:ext uri="{BB962C8B-B14F-4D97-AF65-F5344CB8AC3E}">
        <p14:creationId xmlns:p14="http://schemas.microsoft.com/office/powerpoint/2010/main" val="384593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153400" cy="628650"/>
          </a:xfrm>
        </p:spPr>
        <p:txBody>
          <a:bodyPr wrap="square" anchor="ctr">
            <a:noAutofit/>
          </a:bodyPr>
          <a:lstStyle/>
          <a:p>
            <a:r>
              <a:rPr lang="en-US" sz="3600" dirty="0">
                <a:latin typeface="+mj-lt"/>
              </a:rPr>
              <a:t>Using Relational Database Tables</a:t>
            </a:r>
          </a:p>
        </p:txBody>
      </p:sp>
      <p:sp>
        <p:nvSpPr>
          <p:cNvPr id="3" name="Content Placeholder 2"/>
          <p:cNvSpPr>
            <a:spLocks noGrp="1"/>
          </p:cNvSpPr>
          <p:nvPr>
            <p:ph idx="1"/>
          </p:nvPr>
        </p:nvSpPr>
        <p:spPr>
          <a:xfrm>
            <a:off x="457200" y="847725"/>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Understand how using related tables helps you avoid the problems of using lists.</a:t>
            </a:r>
          </a:p>
        </p:txBody>
      </p:sp>
      <p:sp>
        <p:nvSpPr>
          <p:cNvPr id="4" name="Content Placeholder 3"/>
          <p:cNvSpPr>
            <a:spLocks noGrp="1"/>
          </p:cNvSpPr>
          <p:nvPr>
            <p:ph idx="13"/>
          </p:nvPr>
        </p:nvSpPr>
        <p:spPr>
          <a:xfrm>
            <a:off x="457200" y="1924050"/>
            <a:ext cx="8153400" cy="4154984"/>
          </a:xfrm>
        </p:spPr>
        <p:txBody>
          <a:bodyPr>
            <a:noAutofit/>
          </a:bodyPr>
          <a:lstStyle/>
          <a:p>
            <a:r>
              <a:rPr lang="en-US" sz="2200" b="1" dirty="0">
                <a:solidFill>
                  <a:schemeClr val="bg2"/>
                </a:solidFill>
              </a:rPr>
              <a:t>Relational model</a:t>
            </a:r>
            <a:r>
              <a:rPr lang="en-US" sz="2200" dirty="0">
                <a:solidFill>
                  <a:schemeClr val="bg2"/>
                </a:solidFill>
              </a:rPr>
              <a:t> </a:t>
            </a:r>
            <a:r>
              <a:rPr lang="en-US" sz="2200" dirty="0"/>
              <a:t>is a methodology used as a solution for database design.</a:t>
            </a:r>
          </a:p>
          <a:p>
            <a:r>
              <a:rPr lang="en-US" sz="2200" dirty="0"/>
              <a:t>A </a:t>
            </a:r>
            <a:r>
              <a:rPr lang="en-US" sz="2200" b="1" dirty="0">
                <a:solidFill>
                  <a:schemeClr val="bg2"/>
                </a:solidFill>
              </a:rPr>
              <a:t>relational database </a:t>
            </a:r>
            <a:r>
              <a:rPr lang="en-US" sz="2200" dirty="0"/>
              <a:t>contains a collection of separate tables.</a:t>
            </a:r>
          </a:p>
          <a:p>
            <a:r>
              <a:rPr lang="en-US" sz="2200" dirty="0"/>
              <a:t>A </a:t>
            </a:r>
            <a:r>
              <a:rPr lang="en-US" sz="2200" b="1" dirty="0">
                <a:solidFill>
                  <a:schemeClr val="bg2"/>
                </a:solidFill>
              </a:rPr>
              <a:t>table</a:t>
            </a:r>
            <a:r>
              <a:rPr lang="en-US" sz="2200" dirty="0"/>
              <a:t> holds data about only one theme.</a:t>
            </a:r>
          </a:p>
          <a:p>
            <a:r>
              <a:rPr lang="en-US" sz="2200" dirty="0"/>
              <a:t>Each </a:t>
            </a:r>
            <a:r>
              <a:rPr lang="en-US" sz="2200" b="1" dirty="0">
                <a:solidFill>
                  <a:schemeClr val="bg2"/>
                </a:solidFill>
              </a:rPr>
              <a:t>column</a:t>
            </a:r>
            <a:r>
              <a:rPr lang="en-US" sz="2200" dirty="0"/>
              <a:t>, also known as fields, in a table stores a characteristic common to all rows in a table.  An example is StudentNumber.</a:t>
            </a:r>
          </a:p>
          <a:p>
            <a:r>
              <a:rPr lang="en-US" sz="2200" dirty="0"/>
              <a:t>A </a:t>
            </a:r>
            <a:r>
              <a:rPr lang="en-US" sz="2200" b="1" dirty="0">
                <a:solidFill>
                  <a:schemeClr val="bg2"/>
                </a:solidFill>
              </a:rPr>
              <a:t>row</a:t>
            </a:r>
            <a:r>
              <a:rPr lang="en-US" sz="2200" dirty="0"/>
              <a:t> in a table, also known as a record, has data about an occurrence.  An example would be all the information on one student.</a:t>
            </a:r>
          </a:p>
        </p:txBody>
      </p:sp>
    </p:spTree>
    <p:extLst>
      <p:ext uri="{BB962C8B-B14F-4D97-AF65-F5344CB8AC3E}">
        <p14:creationId xmlns:p14="http://schemas.microsoft.com/office/powerpoint/2010/main" val="1875358069"/>
      </p:ext>
    </p:extLst>
  </p:cSld>
  <p:clrMapOvr>
    <a:masterClrMapping/>
  </p:clrMapOvr>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24289</TotalTime>
  <Words>1862</Words>
  <Application>Microsoft Macintosh PowerPoint</Application>
  <PresentationFormat>On-screen Show (4:3)</PresentationFormat>
  <Paragraphs>206</Paragraphs>
  <Slides>46</Slides>
  <Notes>46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Times New Roman</vt:lpstr>
      <vt:lpstr>Verdana</vt:lpstr>
      <vt:lpstr>Wingdings</vt:lpstr>
      <vt:lpstr>508 Lecture</vt:lpstr>
      <vt:lpstr>Database Concepts</vt:lpstr>
      <vt:lpstr>Learning Objectives (1 of 2)</vt:lpstr>
      <vt:lpstr>Learning Objectives (2 of 2)</vt:lpstr>
      <vt:lpstr>The Importance of Databases in the Internet and Mobile App World</vt:lpstr>
      <vt:lpstr>Figure 1.1(a) Searching a Database in a Web Browser</vt:lpstr>
      <vt:lpstr>Figure 1.2  The Internet and Mobile Device World</vt:lpstr>
      <vt:lpstr>Why Use a Database?</vt:lpstr>
      <vt:lpstr>Figure 1.7  The Student with Advisor and Department List</vt:lpstr>
      <vt:lpstr>Using Relational Database Tables</vt:lpstr>
      <vt:lpstr>Figure 1.8  The Advisor and Student Tables</vt:lpstr>
      <vt:lpstr>Figure 1.9  Modifying the Advisor and Student Tables</vt:lpstr>
      <vt:lpstr>Figure 1.10  The Department, Advisor, and Student Tables</vt:lpstr>
      <vt:lpstr>Figure 1.11  The Art Course List with Modification Problems</vt:lpstr>
      <vt:lpstr>Figure 1.12  The Art Course Database Tables</vt:lpstr>
      <vt:lpstr>Figure 1.13  The Project Equipment List as a Spreadsheet</vt:lpstr>
      <vt:lpstr>Figure 1.14  The Project Equipment Database Tables</vt:lpstr>
      <vt:lpstr>How do I Process Relational Tables Using S Q L?</vt:lpstr>
      <vt:lpstr>S Q L Art Course Database Example</vt:lpstr>
      <vt:lpstr>Figure 1.15  Results of the S Q L Query to Recreate the Art Course List Data</vt:lpstr>
      <vt:lpstr>What is a Database System?</vt:lpstr>
      <vt:lpstr>Figure 1.17  Components of a Database System</vt:lpstr>
      <vt:lpstr>The Database</vt:lpstr>
      <vt:lpstr>Figure 1.18  Example Metadata: A Relationship Diagram for the Art Course Tables in Figure 1.12</vt:lpstr>
      <vt:lpstr>Figure 1.19  Database Contents</vt:lpstr>
      <vt:lpstr>Figure 1.20  Functions of a D B M S</vt:lpstr>
      <vt:lpstr>Referential Integrity Constraints</vt:lpstr>
      <vt:lpstr>Figure 1.21  Functions of Database Application Programs</vt:lpstr>
      <vt:lpstr>Figure 1.22  Example Data Entry Form</vt:lpstr>
      <vt:lpstr>Figure 1.23  (a) Query Parameter Form, and (b) Query Results</vt:lpstr>
      <vt:lpstr>Figure 1.24  Example Report</vt:lpstr>
      <vt:lpstr>Personal vs. Enterprise-Class Database Systems</vt:lpstr>
      <vt:lpstr>Figure 1.25  Personal Database System</vt:lpstr>
      <vt:lpstr>Figure 1.26  S Q L Generated by Microsoft Access Query</vt:lpstr>
      <vt:lpstr>Figure 1.27  Microsoft Access 2019</vt:lpstr>
      <vt:lpstr>Figure 1.28  Enterprise-Class Database System</vt:lpstr>
      <vt:lpstr>Figure 1.29  My S Q L 8.0</vt:lpstr>
      <vt:lpstr>Figure 1.30  Microsoft S Q L Server 2017</vt:lpstr>
      <vt:lpstr>Figure 1.31  Oracle Database X E</vt:lpstr>
      <vt:lpstr>What is a Web Database Application?</vt:lpstr>
      <vt:lpstr>Figure 1.32  The W P Web Page</vt:lpstr>
      <vt:lpstr>What are Data Warehouses and Business Intelligence (B I) Systems?</vt:lpstr>
      <vt:lpstr>What is Big Data?</vt:lpstr>
      <vt:lpstr>Figure 1.33  ArangoD B</vt:lpstr>
      <vt:lpstr>What is Cloud Computing?</vt:lpstr>
      <vt:lpstr>Figure 1.34  Microsoft Azure Cloud Service</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Concepts, Ninth Edition, Chapter 1, Getting Started</dc:title>
  <dc:subject>Business</dc:subject>
  <dc:creator>Kroenke / Auer</dc:creator>
  <cp:keywords>MIS</cp:keywords>
  <cp:lastModifiedBy>Miranda Fahur Machado, Leandro</cp:lastModifiedBy>
  <cp:revision>4722</cp:revision>
  <dcterms:created xsi:type="dcterms:W3CDTF">2014-07-14T20:04:21Z</dcterms:created>
  <dcterms:modified xsi:type="dcterms:W3CDTF">2021-09-08T20:31:42Z</dcterms:modified>
</cp:coreProperties>
</file>